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7" r:id="rId2"/>
  </p:sldMasterIdLst>
  <p:notesMasterIdLst>
    <p:notesMasterId r:id="rId14"/>
  </p:notesMasterIdLst>
  <p:handoutMasterIdLst>
    <p:handoutMasterId r:id="rId15"/>
  </p:handoutMasterIdLst>
  <p:sldIdLst>
    <p:sldId id="270" r:id="rId3"/>
    <p:sldId id="372" r:id="rId4"/>
    <p:sldId id="307" r:id="rId5"/>
    <p:sldId id="364" r:id="rId6"/>
    <p:sldId id="368" r:id="rId7"/>
    <p:sldId id="367" r:id="rId8"/>
    <p:sldId id="371" r:id="rId9"/>
    <p:sldId id="373" r:id="rId10"/>
    <p:sldId id="374" r:id="rId11"/>
    <p:sldId id="366" r:id="rId12"/>
    <p:sldId id="370" r:id="rId13"/>
  </p:sldIdLst>
  <p:sldSz cx="9906000" cy="6858000" type="A4"/>
  <p:notesSz cx="6797675" cy="9928225"/>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450"/>
    <a:srgbClr val="31AA1C"/>
    <a:srgbClr val="9DBCB0"/>
    <a:srgbClr val="93B1CC"/>
    <a:srgbClr val="B7AA9E"/>
    <a:srgbClr val="C4C18E"/>
    <a:srgbClr val="CF3900"/>
    <a:srgbClr val="002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75307" autoAdjust="0"/>
  </p:normalViewPr>
  <p:slideViewPr>
    <p:cSldViewPr snapToGrid="0">
      <p:cViewPr>
        <p:scale>
          <a:sx n="50" d="100"/>
          <a:sy n="50" d="100"/>
        </p:scale>
        <p:origin x="-972" y="-192"/>
      </p:cViewPr>
      <p:guideLst>
        <p:guide orient="horz" pos="2152"/>
        <p:guide pos="312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dirty="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1B268D8-772F-4AA2-BD65-894DB7EEA3AB}" type="datetimeFigureOut">
              <a:rPr lang="en-GB"/>
              <a:pPr>
                <a:defRPr/>
              </a:pPr>
              <a:t>04/06/2014</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dirty="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9FECC18C-B870-4CBA-B1D2-0AF8257E1B42}" type="slidenum">
              <a:rPr lang="en-GB"/>
              <a:pPr>
                <a:defRPr/>
              </a:pPr>
              <a:t>‹#›</a:t>
            </a:fld>
            <a:endParaRPr lang="en-GB" dirty="0"/>
          </a:p>
        </p:txBody>
      </p:sp>
    </p:spTree>
    <p:extLst>
      <p:ext uri="{BB962C8B-B14F-4D97-AF65-F5344CB8AC3E}">
        <p14:creationId xmlns:p14="http://schemas.microsoft.com/office/powerpoint/2010/main" val="2430407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6" charset="0"/>
                <a:ea typeface="Arial" pitchFamily="-106" charset="0"/>
                <a:cs typeface="Arial" pitchFamily="-106"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6" charset="0"/>
                <a:ea typeface="Arial" pitchFamily="-106" charset="0"/>
                <a:cs typeface="Arial" pitchFamily="-106"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6" charset="0"/>
                <a:ea typeface="Arial" pitchFamily="-106" charset="0"/>
                <a:cs typeface="Arial" pitchFamily="-106"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66DD35-4827-472A-A6BE-CB91432A69AD}" type="slidenum">
              <a:rPr lang="en-GB"/>
              <a:pPr>
                <a:defRPr/>
              </a:pPr>
              <a:t>‹#›</a:t>
            </a:fld>
            <a:endParaRPr lang="en-GB" dirty="0"/>
          </a:p>
        </p:txBody>
      </p:sp>
    </p:spTree>
    <p:extLst>
      <p:ext uri="{BB962C8B-B14F-4D97-AF65-F5344CB8AC3E}">
        <p14:creationId xmlns:p14="http://schemas.microsoft.com/office/powerpoint/2010/main" val="3358601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asrai.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casrai.org/about/announcements/casrai-uk-working-group-to-advance-integrated-standards-for-open-access" TargetMode="External"/><Relationship Id="rId4" Type="http://schemas.openxmlformats.org/officeDocument/2006/relationships/hyperlink" Target="http://dictionary.casrai.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r>
              <a:rPr lang="en-US" dirty="0" smtClean="0"/>
              <a:t>GU</a:t>
            </a:r>
            <a:r>
              <a:rPr lang="en-US" baseline="0" dirty="0" smtClean="0"/>
              <a:t> work and demo of registry</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dirty="0" smtClean="0"/>
              <a:t>How can we help when we are not sure ourselves</a:t>
            </a:r>
          </a:p>
          <a:p>
            <a:r>
              <a:rPr lang="en-US" dirty="0" smtClean="0"/>
              <a:t>EPSRC</a:t>
            </a:r>
            <a:r>
              <a:rPr lang="en-US" baseline="0" dirty="0" smtClean="0"/>
              <a:t> survey </a:t>
            </a:r>
            <a:r>
              <a:rPr lang="en-US" baseline="0" dirty="0" err="1" smtClean="0"/>
              <a:t>galvanised</a:t>
            </a:r>
            <a:r>
              <a:rPr lang="en-US" baseline="0" dirty="0" smtClean="0"/>
              <a:t> decision</a:t>
            </a:r>
            <a:endParaRPr lang="en-US" dirty="0" smtClean="0"/>
          </a:p>
        </p:txBody>
      </p:sp>
      <p:sp>
        <p:nvSpPr>
          <p:cNvPr id="23555"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CA6DB7DB-8F98-4F75-99F0-528C51A257DA}" type="slidenum">
              <a:rPr lang="en-GB" sz="1200"/>
              <a:pPr algn="r"/>
              <a:t>1</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dirty="0" smtClean="0"/>
          </a:p>
        </p:txBody>
      </p:sp>
      <p:sp>
        <p:nvSpPr>
          <p:cNvPr id="21507"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47B57F05-7FA1-480F-AAFA-1A631EFE905F}" type="slidenum">
              <a:rPr lang="en-GB" sz="1200"/>
              <a:pPr algn="r"/>
              <a:t>2</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dirty="0" smtClean="0"/>
          </a:p>
        </p:txBody>
      </p:sp>
      <p:sp>
        <p:nvSpPr>
          <p:cNvPr id="27651"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C6DB3D6C-5737-4DC9-A4A1-BE2D4E71D365}" type="slidenum">
              <a:rPr lang="en-GB" sz="1200"/>
              <a:pPr algn="r"/>
              <a:t>3</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p:spPr>
        <p:txBody>
          <a:bodyPr/>
          <a:lstStyle/>
          <a:p>
            <a:r>
              <a:rPr lang="en-US" smtClean="0"/>
              <a:t>This is a back office screen used by the publications repository (Enlighten) team and does not show publicly.  Encouraging inclusion of dataset information in papers and checking compliance.  It allows us to report to RCUK.  </a:t>
            </a:r>
          </a:p>
          <a:p>
            <a:endParaRPr lang="en-US" smtClean="0"/>
          </a:p>
          <a:p>
            <a:r>
              <a:rPr lang="en-US" smtClean="0"/>
              <a:t>There is a consultation out for V4OA </a:t>
            </a:r>
            <a:r>
              <a:rPr lang="en-US" u="sng" smtClean="0"/>
              <a:t>http://v4oa.net/2013/10/02/v4oa-public-consultation-paper-released/</a:t>
            </a:r>
          </a:p>
          <a:p>
            <a:endParaRPr lang="en-US" smtClean="0"/>
          </a:p>
          <a:p>
            <a:r>
              <a:rPr lang="en-US" smtClean="0"/>
              <a:t>The outputs from this consultation, along with inputs from the RCUK guidance, will be fed into work being led by CASRAI </a:t>
            </a:r>
            <a:r>
              <a:rPr lang="en-US" u="sng" smtClean="0">
                <a:hlinkClick r:id="rId3"/>
              </a:rPr>
              <a:t>http://casrai.org/</a:t>
            </a:r>
            <a:r>
              <a:rPr lang="en-US" smtClean="0"/>
              <a:t> to document agreement on integrated OA reporting standards and publish that agreement to the online dictionary for research administration data standards (</a:t>
            </a:r>
            <a:r>
              <a:rPr lang="en-US" u="sng" smtClean="0">
                <a:hlinkClick r:id="rId4"/>
              </a:rPr>
              <a:t>http://dictionary.casrai.org</a:t>
            </a:r>
            <a:r>
              <a:rPr lang="en-US" smtClean="0"/>
              <a:t>).</a:t>
            </a:r>
            <a:r>
              <a:rPr lang="en-GB" smtClean="0"/>
              <a:t>   See blog post </a:t>
            </a:r>
            <a:r>
              <a:rPr lang="en-GB" smtClean="0">
                <a:hlinkClick r:id="rId5"/>
              </a:rPr>
              <a:t>http://casrai.org/about/announcements/casrai-uk-working-group-to-advance-integrated-standards-for-open-access</a:t>
            </a:r>
            <a:r>
              <a:rPr lang="en-GB" smtClean="0"/>
              <a:t>The objective is a single online registry of such administrative standards in order to simplify implementation and interoperability in common research-supporting software and across organizational, discipline and national boundaries.</a:t>
            </a:r>
          </a:p>
          <a:p>
            <a:endParaRPr lang="en-GB" smtClean="0"/>
          </a:p>
          <a:p>
            <a:endParaRPr lang="en-US" smtClean="0"/>
          </a:p>
        </p:txBody>
      </p:sp>
      <p:sp>
        <p:nvSpPr>
          <p:cNvPr id="56324" name="Slide Number Placeholder 3"/>
          <p:cNvSpPr>
            <a:spLocks noGrp="1"/>
          </p:cNvSpPr>
          <p:nvPr>
            <p:ph type="sldNum" sz="quarter" idx="4294967295"/>
          </p:nvPr>
        </p:nvSpPr>
        <p:spPr bwMode="auto">
          <a:xfrm>
            <a:off x="3850443" y="9430091"/>
            <a:ext cx="2945659" cy="496411"/>
          </a:xfrm>
          <a:prstGeom prst="rect">
            <a:avLst/>
          </a:prstGeom>
          <a:noFill/>
          <a:ln>
            <a:miter lim="800000"/>
            <a:headEnd/>
            <a:tailEnd/>
          </a:ln>
        </p:spPr>
        <p:txBody>
          <a:bodyPr/>
          <a:lstStyle/>
          <a:p>
            <a:fld id="{C54878EC-2F2F-4FDB-A1E3-B87547F5B50F}" type="slidenum">
              <a:rPr lang="en-GB"/>
              <a:pPr/>
              <a:t>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w="9525"/>
        </p:spPr>
        <p:txBody>
          <a:bodyPr/>
          <a:lstStyle/>
          <a:p>
            <a:pPr eaLnBrk="1"/>
            <a:endParaRPr lang="en-US" altLang="en-US" smtClean="0"/>
          </a:p>
        </p:txBody>
      </p:sp>
      <p:sp>
        <p:nvSpPr>
          <p:cNvPr id="55300" name="Slide Number Placeholder 3"/>
          <p:cNvSpPr txBox="1">
            <a:spLocks noGrp="1"/>
          </p:cNvSpPr>
          <p:nvPr/>
        </p:nvSpPr>
        <p:spPr bwMode="auto">
          <a:xfrm>
            <a:off x="3850443" y="9430091"/>
            <a:ext cx="2945659" cy="496411"/>
          </a:xfrm>
          <a:prstGeom prst="rect">
            <a:avLst/>
          </a:prstGeom>
          <a:noFill/>
          <a:ln w="9525">
            <a:noFill/>
            <a:miter lim="800000"/>
            <a:headEnd/>
            <a:tailEnd/>
          </a:ln>
        </p:spPr>
        <p:txBody>
          <a:bodyPr anchor="b"/>
          <a:lstStyle/>
          <a:p>
            <a:pPr algn="r" defTabSz="914400" hangingPunct="1"/>
            <a:fld id="{BD3069AB-F13F-4E6F-A375-BEB67BFD3A5A}" type="slidenum">
              <a:rPr lang="en-GB" altLang="en-US">
                <a:latin typeface="Arial" pitchFamily="34" charset="0"/>
                <a:cs typeface="Arial" pitchFamily="34" charset="0"/>
              </a:rPr>
              <a:pPr algn="r" defTabSz="914400" hangingPunct="1"/>
              <a:t>5</a:t>
            </a:fld>
            <a:endParaRPr lang="en-GB" alt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w="9525"/>
        </p:spPr>
        <p:txBody>
          <a:bodyPr/>
          <a:lstStyle/>
          <a:p>
            <a:endParaRPr lang="en-GB" smtClean="0"/>
          </a:p>
          <a:p>
            <a:r>
              <a:rPr lang="en-GB" smtClean="0"/>
              <a:t>DMP plans link to grants team for costing and advising to do, to system to capture estimates of space required</a:t>
            </a:r>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Limited</a:t>
            </a:r>
            <a:r>
              <a:rPr lang="en-US" baseline="0" dirty="0" smtClean="0"/>
              <a:t> User Engagement/Advocacy</a:t>
            </a:r>
          </a:p>
          <a:p>
            <a:r>
              <a:rPr lang="en-US" baseline="0" dirty="0" smtClean="0"/>
              <a:t>No DOI’s minted so far</a:t>
            </a:r>
            <a:endParaRPr lang="en-US" dirty="0" smtClean="0"/>
          </a:p>
          <a:p>
            <a:endParaRPr lang="en-US" dirty="0" smtClean="0"/>
          </a:p>
          <a:p>
            <a:r>
              <a:rPr lang="en-US" dirty="0" smtClean="0"/>
              <a:t>Temporary</a:t>
            </a:r>
            <a:r>
              <a:rPr lang="en-US" baseline="0" dirty="0" smtClean="0"/>
              <a:t> server – await stable numbers.</a:t>
            </a:r>
          </a:p>
          <a:p>
            <a:r>
              <a:rPr lang="en-US" baseline="0" dirty="0" smtClean="0"/>
              <a:t>No demand….and don’t want to drive demand till we have a stable offering….</a:t>
            </a:r>
          </a:p>
          <a:p>
            <a:r>
              <a:rPr lang="en-US" baseline="0" dirty="0" smtClean="0"/>
              <a:t>Unsure how to sell – hope to get some pointers at the forthcoming </a:t>
            </a:r>
            <a:r>
              <a:rPr lang="en-US" baseline="0" dirty="0" err="1" smtClean="0"/>
              <a:t>DataCite</a:t>
            </a:r>
            <a:r>
              <a:rPr lang="en-US" baseline="0" dirty="0" smtClean="0"/>
              <a:t> workshop.</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9D66DD35-4827-472A-A6BE-CB91432A69AD}" type="slidenum">
              <a:rPr lang="en-GB" smtClean="0"/>
              <a:pPr>
                <a:defRPr/>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w="9525"/>
        </p:spPr>
        <p:txBody>
          <a:bodyPr/>
          <a:lstStyle/>
          <a:p>
            <a:r>
              <a:rPr lang="en-US" dirty="0" smtClean="0"/>
              <a:t>EPSRC survey </a:t>
            </a:r>
            <a:r>
              <a:rPr lang="en-US" dirty="0" err="1" smtClean="0"/>
              <a:t>galvanised</a:t>
            </a:r>
            <a:r>
              <a:rPr lang="en-US" dirty="0" smtClean="0"/>
              <a:t> decision</a:t>
            </a:r>
          </a:p>
        </p:txBody>
      </p:sp>
      <p:sp>
        <p:nvSpPr>
          <p:cNvPr id="58372" name="Slide Number Placeholder 3"/>
          <p:cNvSpPr txBox="1">
            <a:spLocks noGrp="1"/>
          </p:cNvSpPr>
          <p:nvPr/>
        </p:nvSpPr>
        <p:spPr bwMode="auto">
          <a:xfrm>
            <a:off x="3850443" y="9430091"/>
            <a:ext cx="2945659" cy="496411"/>
          </a:xfrm>
          <a:prstGeom prst="rect">
            <a:avLst/>
          </a:prstGeom>
          <a:noFill/>
          <a:ln w="9525">
            <a:noFill/>
            <a:miter lim="800000"/>
            <a:headEnd/>
            <a:tailEnd/>
          </a:ln>
        </p:spPr>
        <p:txBody>
          <a:bodyPr anchor="b"/>
          <a:lstStyle/>
          <a:p>
            <a:pPr algn="r"/>
            <a:fld id="{17DFB0AB-029F-44A4-8E46-A69F72D0849B}" type="slidenum">
              <a:rPr lang="en-GB" sz="1200"/>
              <a:pPr algn="r"/>
              <a:t>10</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descr="PPTsky.jpg"/>
          <p:cNvPicPr>
            <a:picLocks noChangeAspect="1"/>
          </p:cNvPicPr>
          <p:nvPr userDrawn="1"/>
        </p:nvPicPr>
        <p:blipFill>
          <a:blip r:embed="rId2" cstate="print"/>
          <a:srcRect t="2911" r="6810"/>
          <a:stretch>
            <a:fillRect/>
          </a:stretch>
        </p:blipFill>
        <p:spPr bwMode="auto">
          <a:xfrm>
            <a:off x="0" y="0"/>
            <a:ext cx="9906000" cy="6858000"/>
          </a:xfrm>
          <a:prstGeom prst="rect">
            <a:avLst/>
          </a:prstGeom>
          <a:noFill/>
          <a:ln w="9525">
            <a:noFill/>
            <a:miter lim="800000"/>
            <a:headEnd/>
            <a:tailEnd/>
          </a:ln>
        </p:spPr>
      </p:pic>
      <p:sp>
        <p:nvSpPr>
          <p:cNvPr id="5" name="Rectangle 16"/>
          <p:cNvSpPr>
            <a:spLocks noChangeArrowheads="1"/>
          </p:cNvSpPr>
          <p:nvPr userDrawn="1"/>
        </p:nvSpPr>
        <p:spPr bwMode="auto">
          <a:xfrm>
            <a:off x="0" y="0"/>
            <a:ext cx="9906000" cy="1381125"/>
          </a:xfrm>
          <a:prstGeom prst="rect">
            <a:avLst/>
          </a:prstGeom>
          <a:solidFill>
            <a:srgbClr val="00213B"/>
          </a:solidFill>
          <a:ln w="9525">
            <a:noFill/>
            <a:miter lim="800000"/>
            <a:headEnd/>
            <a:tailEnd/>
          </a:ln>
          <a:effectLst/>
        </p:spPr>
        <p:txBody>
          <a:bodyPr wrap="none" anchor="ctr"/>
          <a:lstStyle/>
          <a:p>
            <a:pPr>
              <a:defRPr/>
            </a:pPr>
            <a:endParaRPr lang="en-US" dirty="0">
              <a:latin typeface="Arial" pitchFamily="-106" charset="0"/>
              <a:ea typeface="Arial" pitchFamily="-106" charset="0"/>
              <a:cs typeface="Arial" pitchFamily="-106" charset="0"/>
            </a:endParaRPr>
          </a:p>
        </p:txBody>
      </p:sp>
      <p:pic>
        <p:nvPicPr>
          <p:cNvPr id="6" name="Picture 8" descr="UoG_keyline.eps"/>
          <p:cNvPicPr>
            <a:picLocks noChangeAspect="1"/>
          </p:cNvPicPr>
          <p:nvPr userDrawn="1"/>
        </p:nvPicPr>
        <p:blipFill>
          <a:blip r:embed="rId3" cstate="print"/>
          <a:srcRect/>
          <a:stretch>
            <a:fillRect/>
          </a:stretch>
        </p:blipFill>
        <p:spPr bwMode="auto">
          <a:xfrm>
            <a:off x="412750" y="374650"/>
            <a:ext cx="1968500" cy="622300"/>
          </a:xfrm>
          <a:prstGeom prst="rect">
            <a:avLst/>
          </a:prstGeom>
          <a:noFill/>
          <a:ln w="9525">
            <a:noFill/>
            <a:miter lim="800000"/>
            <a:headEnd/>
            <a:tailEnd/>
          </a:ln>
        </p:spPr>
      </p:pic>
      <p:sp>
        <p:nvSpPr>
          <p:cNvPr id="40962" name="Rectangle 2"/>
          <p:cNvSpPr>
            <a:spLocks noGrp="1" noChangeArrowheads="1"/>
          </p:cNvSpPr>
          <p:nvPr>
            <p:ph type="ctrTitle"/>
          </p:nvPr>
        </p:nvSpPr>
        <p:spPr bwMode="auto">
          <a:xfrm>
            <a:off x="449263" y="1927225"/>
            <a:ext cx="5859462" cy="1057275"/>
          </a:xfrm>
          <a:prstGeom prst="rect">
            <a:avLst/>
          </a:prstGeom>
          <a:noFill/>
          <a:ln>
            <a:miter lim="800000"/>
            <a:headEnd/>
            <a:tailEnd/>
          </a:ln>
        </p:spPr>
        <p:txBody>
          <a:bodyPr vert="horz" wrap="square" lIns="0" tIns="0" rIns="0" bIns="0" numCol="1" anchor="b" anchorCtr="0" compatLnSpc="1">
            <a:prstTxWarp prst="textNoShape">
              <a:avLst/>
            </a:prstTxWarp>
          </a:bodyPr>
          <a:lstStyle>
            <a:lvl1pPr algn="l">
              <a:defRPr sz="3600" b="1">
                <a:solidFill>
                  <a:srgbClr val="00213B"/>
                </a:solidFill>
              </a:defRPr>
            </a:lvl1pPr>
          </a:lstStyle>
          <a:p>
            <a:r>
              <a:rPr lang="en-GB" smtClean="0"/>
              <a:t>Click to edit Master title style</a:t>
            </a:r>
            <a:endParaRPr lang="en-GB" dirty="0"/>
          </a:p>
        </p:txBody>
      </p:sp>
      <p:sp>
        <p:nvSpPr>
          <p:cNvPr id="40963" name="Rectangle 3"/>
          <p:cNvSpPr>
            <a:spLocks noGrp="1" noChangeArrowheads="1"/>
          </p:cNvSpPr>
          <p:nvPr>
            <p:ph type="subTitle" idx="1"/>
          </p:nvPr>
        </p:nvSpPr>
        <p:spPr>
          <a:xfrm>
            <a:off x="449263" y="3033713"/>
            <a:ext cx="5859462" cy="973137"/>
          </a:xfrm>
        </p:spPr>
        <p:txBody>
          <a:bodyPr/>
          <a:lstStyle>
            <a:lvl1pPr>
              <a:buNone/>
              <a:defRPr sz="3600" b="0">
                <a:solidFill>
                  <a:srgbClr val="00213B"/>
                </a:solidFill>
              </a:defRPr>
            </a:lvl1pPr>
          </a:lstStyle>
          <a:p>
            <a:r>
              <a:rPr lang="en-GB"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7D0EE92-CB71-4FDF-8740-F541D255FF7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8069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02326A5-BFBC-4813-965D-2D5E78403D0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5870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0719AF-9F80-4C0F-AA02-CC286FF9A9E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3790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393700" y="2501900"/>
            <a:ext cx="9080500" cy="400050"/>
          </a:xfrm>
          <a:prstGeom prst="rect">
            <a:avLst/>
          </a:prstGeom>
          <a:noFill/>
        </p:spPr>
        <p:txBody>
          <a:bodyPr>
            <a:spAutoFit/>
          </a:bodyPr>
          <a:lstStyle/>
          <a:p>
            <a:pPr>
              <a:defRPr/>
            </a:pPr>
            <a:r>
              <a:rPr lang="en-US" sz="2000" dirty="0">
                <a:latin typeface="Arial" pitchFamily="-106" charset="0"/>
                <a:ea typeface="Arial" pitchFamily="-106" charset="0"/>
                <a:cs typeface="Arial" pitchFamily="-106" charset="0"/>
              </a:rPr>
              <a:t>Body text</a:t>
            </a:r>
          </a:p>
        </p:txBody>
      </p:sp>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406400" y="1612900"/>
            <a:ext cx="6934200" cy="673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4"/>
          <p:cNvSpPr>
            <a:spLocks noGrp="1" noChangeArrowheads="1"/>
          </p:cNvSpPr>
          <p:nvPr>
            <p:ph type="sldNum" sz="quarter" idx="10"/>
          </p:nvPr>
        </p:nvSpPr>
        <p:spPr/>
        <p:txBody>
          <a:bodyPr/>
          <a:lstStyle>
            <a:lvl1pPr>
              <a:defRPr/>
            </a:lvl1pPr>
          </a:lstStyle>
          <a:p>
            <a:pPr>
              <a:defRPr/>
            </a:pPr>
            <a:fld id="{EDAD5250-DD2C-4C89-9797-240D297406C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FCAE09F-FB51-4562-B53F-53E565AA94EE}"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20F5A65-47ED-4569-B313-F54FA09DBECD}"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B9E9202C-C9FE-4CB5-AF59-003CABA1921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5F6916B-09EB-493B-8AF6-92027261D11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descr="PPTsky.jpg"/>
          <p:cNvPicPr>
            <a:picLocks noChangeAspect="1"/>
          </p:cNvPicPr>
          <p:nvPr userDrawn="1"/>
        </p:nvPicPr>
        <p:blipFill>
          <a:blip r:embed="rId2"/>
          <a:srcRect t="2911" r="6810"/>
          <a:stretch>
            <a:fillRect/>
          </a:stretch>
        </p:blipFill>
        <p:spPr bwMode="auto">
          <a:xfrm>
            <a:off x="0" y="0"/>
            <a:ext cx="9906000" cy="6858000"/>
          </a:xfrm>
          <a:prstGeom prst="rect">
            <a:avLst/>
          </a:prstGeom>
          <a:noFill/>
          <a:ln w="9525">
            <a:noFill/>
            <a:miter lim="800000"/>
            <a:headEnd/>
            <a:tailEnd/>
          </a:ln>
        </p:spPr>
      </p:pic>
      <p:sp>
        <p:nvSpPr>
          <p:cNvPr id="5" name="Rectangle 16"/>
          <p:cNvSpPr>
            <a:spLocks noChangeArrowheads="1"/>
          </p:cNvSpPr>
          <p:nvPr userDrawn="1"/>
        </p:nvSpPr>
        <p:spPr bwMode="auto">
          <a:xfrm>
            <a:off x="0" y="0"/>
            <a:ext cx="9906000" cy="1381125"/>
          </a:xfrm>
          <a:prstGeom prst="rect">
            <a:avLst/>
          </a:prstGeom>
          <a:solidFill>
            <a:srgbClr val="00213B"/>
          </a:solidFill>
          <a:ln w="9525">
            <a:noFill/>
            <a:miter lim="800000"/>
            <a:headEnd/>
            <a:tailEnd/>
          </a:ln>
          <a:effectLst/>
        </p:spPr>
        <p:txBody>
          <a:bodyPr wrap="none" anchor="ctr"/>
          <a:lstStyle/>
          <a:p>
            <a:pPr>
              <a:defRPr/>
            </a:pPr>
            <a:endParaRPr lang="en-US" dirty="0">
              <a:solidFill>
                <a:srgbClr val="000000"/>
              </a:solidFill>
              <a:latin typeface="Arial" pitchFamily="-106" charset="0"/>
              <a:ea typeface="Arial" pitchFamily="-106" charset="0"/>
              <a:cs typeface="Arial" pitchFamily="-106" charset="0"/>
            </a:endParaRPr>
          </a:p>
        </p:txBody>
      </p:sp>
      <p:pic>
        <p:nvPicPr>
          <p:cNvPr id="6" name="Picture 8" descr="UoG_keyline.eps"/>
          <p:cNvPicPr>
            <a:picLocks noChangeAspect="1"/>
          </p:cNvPicPr>
          <p:nvPr userDrawn="1"/>
        </p:nvPicPr>
        <p:blipFill>
          <a:blip r:embed="rId3"/>
          <a:srcRect/>
          <a:stretch>
            <a:fillRect/>
          </a:stretch>
        </p:blipFill>
        <p:spPr bwMode="auto">
          <a:xfrm>
            <a:off x="412750" y="374650"/>
            <a:ext cx="1968500" cy="622300"/>
          </a:xfrm>
          <a:prstGeom prst="rect">
            <a:avLst/>
          </a:prstGeom>
          <a:noFill/>
          <a:ln w="9525">
            <a:noFill/>
            <a:miter lim="800000"/>
            <a:headEnd/>
            <a:tailEnd/>
          </a:ln>
        </p:spPr>
      </p:pic>
      <p:sp>
        <p:nvSpPr>
          <p:cNvPr id="40962" name="Rectangle 2"/>
          <p:cNvSpPr>
            <a:spLocks noGrp="1" noChangeArrowheads="1"/>
          </p:cNvSpPr>
          <p:nvPr>
            <p:ph type="ctrTitle"/>
          </p:nvPr>
        </p:nvSpPr>
        <p:spPr bwMode="auto">
          <a:xfrm>
            <a:off x="449263" y="1927225"/>
            <a:ext cx="5859462" cy="1057275"/>
          </a:xfrm>
          <a:prstGeom prst="rect">
            <a:avLst/>
          </a:prstGeom>
          <a:noFill/>
          <a:ln>
            <a:miter lim="800000"/>
            <a:headEnd/>
            <a:tailEnd/>
          </a:ln>
        </p:spPr>
        <p:txBody>
          <a:bodyPr vert="horz" wrap="square" lIns="0" tIns="0" rIns="0" bIns="0" numCol="1" anchor="b" anchorCtr="0" compatLnSpc="1">
            <a:prstTxWarp prst="textNoShape">
              <a:avLst/>
            </a:prstTxWarp>
          </a:bodyPr>
          <a:lstStyle>
            <a:lvl1pPr algn="l">
              <a:defRPr sz="3600" b="1">
                <a:solidFill>
                  <a:srgbClr val="00213B"/>
                </a:solidFill>
              </a:defRPr>
            </a:lvl1pPr>
          </a:lstStyle>
          <a:p>
            <a:r>
              <a:rPr lang="en-GB" smtClean="0"/>
              <a:t>Click to edit Master title style</a:t>
            </a:r>
            <a:endParaRPr lang="en-GB" dirty="0"/>
          </a:p>
        </p:txBody>
      </p:sp>
      <p:sp>
        <p:nvSpPr>
          <p:cNvPr id="40963" name="Rectangle 3"/>
          <p:cNvSpPr>
            <a:spLocks noGrp="1" noChangeArrowheads="1"/>
          </p:cNvSpPr>
          <p:nvPr>
            <p:ph type="subTitle" idx="1"/>
          </p:nvPr>
        </p:nvSpPr>
        <p:spPr>
          <a:xfrm>
            <a:off x="449263" y="3033713"/>
            <a:ext cx="5859462" cy="973137"/>
          </a:xfrm>
        </p:spPr>
        <p:txBody>
          <a:bodyPr/>
          <a:lstStyle>
            <a:lvl1pPr>
              <a:buNone/>
              <a:defRPr sz="3600" b="0">
                <a:solidFill>
                  <a:srgbClr val="00213B"/>
                </a:solidFill>
              </a:defRPr>
            </a:lvl1pPr>
          </a:lstStyle>
          <a:p>
            <a:r>
              <a:rPr lang="en-GB" smtClean="0"/>
              <a:t>Click to edit Master subtitle style</a:t>
            </a:r>
            <a:endParaRPr lang="en-GB" dirty="0"/>
          </a:p>
        </p:txBody>
      </p:sp>
    </p:spTree>
    <p:extLst>
      <p:ext uri="{BB962C8B-B14F-4D97-AF65-F5344CB8AC3E}">
        <p14:creationId xmlns:p14="http://schemas.microsoft.com/office/powerpoint/2010/main" val="368139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393700" y="2501900"/>
            <a:ext cx="9080500" cy="400050"/>
          </a:xfrm>
          <a:prstGeom prst="rect">
            <a:avLst/>
          </a:prstGeom>
          <a:noFill/>
        </p:spPr>
        <p:txBody>
          <a:bodyPr>
            <a:spAutoFit/>
          </a:bodyPr>
          <a:lstStyle/>
          <a:p>
            <a:pPr>
              <a:defRPr/>
            </a:pPr>
            <a:r>
              <a:rPr lang="en-US" sz="2000" dirty="0">
                <a:solidFill>
                  <a:srgbClr val="000000"/>
                </a:solidFill>
                <a:latin typeface="Arial" pitchFamily="-106" charset="0"/>
                <a:ea typeface="Arial" pitchFamily="-106" charset="0"/>
                <a:cs typeface="Arial" pitchFamily="-106" charset="0"/>
              </a:rPr>
              <a:t>Body text</a:t>
            </a:r>
          </a:p>
        </p:txBody>
      </p:sp>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406400" y="1612900"/>
            <a:ext cx="6934200" cy="673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4"/>
          <p:cNvSpPr>
            <a:spLocks noGrp="1" noChangeArrowheads="1"/>
          </p:cNvSpPr>
          <p:nvPr>
            <p:ph type="sldNum" sz="quarter" idx="10"/>
          </p:nvPr>
        </p:nvSpPr>
        <p:spPr/>
        <p:txBody>
          <a:bodyPr/>
          <a:lstStyle>
            <a:lvl1pPr>
              <a:defRPr/>
            </a:lvl1pPr>
          </a:lstStyle>
          <a:p>
            <a:pPr>
              <a:defRPr/>
            </a:pPr>
            <a:fld id="{A17AE232-48FD-4A98-B637-8228B63E7F0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6982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9CB3270-2CFC-485C-BA4D-4AC13A21FE0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8574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0"/>
            <a:ext cx="9906000" cy="1381125"/>
          </a:xfrm>
          <a:prstGeom prst="rect">
            <a:avLst/>
          </a:prstGeom>
          <a:solidFill>
            <a:srgbClr val="00213B"/>
          </a:solidFill>
          <a:ln w="9525">
            <a:noFill/>
            <a:miter lim="800000"/>
            <a:headEnd/>
            <a:tailEnd/>
          </a:ln>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1027" name="Rectangle 3"/>
          <p:cNvSpPr>
            <a:spLocks noGrp="1" noChangeArrowheads="1"/>
          </p:cNvSpPr>
          <p:nvPr>
            <p:ph type="body" idx="1"/>
          </p:nvPr>
        </p:nvSpPr>
        <p:spPr bwMode="auto">
          <a:xfrm>
            <a:off x="417513" y="1622425"/>
            <a:ext cx="9348787" cy="482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63080416-9A8D-4397-A5F3-DAB52AAB8A7A}" type="slidenum">
              <a:rPr lang="en-GB"/>
              <a:pPr>
                <a:defRPr/>
              </a:pPr>
              <a:t>‹#›</a:t>
            </a:fld>
            <a:endParaRPr lang="en-GB" dirty="0"/>
          </a:p>
        </p:txBody>
      </p:sp>
      <p:pic>
        <p:nvPicPr>
          <p:cNvPr id="1029" name="Picture 5" descr="UoG_keyline.eps"/>
          <p:cNvPicPr>
            <a:picLocks noChangeAspect="1"/>
          </p:cNvPicPr>
          <p:nvPr userDrawn="1"/>
        </p:nvPicPr>
        <p:blipFill>
          <a:blip r:embed="rId8" cstate="print"/>
          <a:srcRect/>
          <a:stretch>
            <a:fillRect/>
          </a:stretch>
        </p:blipFill>
        <p:spPr bwMode="auto">
          <a:xfrm>
            <a:off x="412750" y="374650"/>
            <a:ext cx="19685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1" r:id="rId3"/>
    <p:sldLayoutId id="2147483652" r:id="rId4"/>
    <p:sldLayoutId id="2147483653" r:id="rId5"/>
    <p:sldLayoutId id="2147483654" r:id="rId6"/>
  </p:sldLayoutIdLst>
  <p:txStyles>
    <p:titleStyle>
      <a:lvl1pPr algn="r" rtl="0" eaLnBrk="0" fontAlgn="base" hangingPunct="0">
        <a:lnSpc>
          <a:spcPct val="90000"/>
        </a:lnSpc>
        <a:spcBef>
          <a:spcPct val="0"/>
        </a:spcBef>
        <a:spcAft>
          <a:spcPct val="0"/>
        </a:spcAft>
        <a:defRPr sz="3000">
          <a:solidFill>
            <a:schemeClr val="bg1"/>
          </a:solidFill>
          <a:latin typeface="+mj-lt"/>
          <a:ea typeface="Arial" pitchFamily="-105" charset="0"/>
          <a:cs typeface="+mj-cs"/>
        </a:defRPr>
      </a:lvl1pPr>
      <a:lvl2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buChar char="•"/>
        <a:defRPr sz="2800" b="1">
          <a:solidFill>
            <a:srgbClr val="00213B"/>
          </a:solidFill>
          <a:latin typeface="+mn-lt"/>
          <a:ea typeface="Arial" pitchFamily="-105" charset="0"/>
          <a:cs typeface="+mn-cs"/>
        </a:defRPr>
      </a:lvl1pPr>
      <a:lvl2pPr marL="1588" indent="455613" algn="l" rtl="0" eaLnBrk="0" fontAlgn="base" hangingPunct="0">
        <a:spcBef>
          <a:spcPct val="30000"/>
        </a:spcBef>
        <a:spcAft>
          <a:spcPct val="0"/>
        </a:spcAft>
        <a:buChar char="–"/>
        <a:defRPr sz="2600">
          <a:solidFill>
            <a:schemeClr val="tx1"/>
          </a:solidFill>
          <a:latin typeface="+mn-lt"/>
          <a:ea typeface="Arial" pitchFamily="-105" charset="0"/>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ea typeface="Arial" pitchFamily="-105" charset="0"/>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ea typeface="Arial" pitchFamily="-105" charset="0"/>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ea typeface="Arial" pitchFamily="-10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0"/>
            <a:ext cx="9906000" cy="1381125"/>
          </a:xfrm>
          <a:prstGeom prst="rect">
            <a:avLst/>
          </a:prstGeom>
          <a:solidFill>
            <a:srgbClr val="00213B"/>
          </a:solidFill>
          <a:ln w="9525">
            <a:noFill/>
            <a:miter lim="800000"/>
            <a:headEnd/>
            <a:tailEnd/>
          </a:ln>
          <a:effectLst/>
        </p:spPr>
        <p:txBody>
          <a:bodyPr wrap="none" anchor="ctr"/>
          <a:lstStyle/>
          <a:p>
            <a:pPr>
              <a:defRPr/>
            </a:pPr>
            <a:endParaRPr lang="en-US" dirty="0">
              <a:solidFill>
                <a:srgbClr val="000000"/>
              </a:solidFill>
              <a:latin typeface="Arial" pitchFamily="-106" charset="0"/>
              <a:ea typeface="Arial" pitchFamily="-106" charset="0"/>
              <a:cs typeface="Arial" pitchFamily="-106" charset="0"/>
            </a:endParaRPr>
          </a:p>
        </p:txBody>
      </p:sp>
      <p:sp>
        <p:nvSpPr>
          <p:cNvPr id="1027" name="Rectangle 3"/>
          <p:cNvSpPr>
            <a:spLocks noGrp="1" noChangeArrowheads="1"/>
          </p:cNvSpPr>
          <p:nvPr>
            <p:ph type="body" idx="1"/>
          </p:nvPr>
        </p:nvSpPr>
        <p:spPr bwMode="auto">
          <a:xfrm>
            <a:off x="417513" y="1622425"/>
            <a:ext cx="9348787" cy="482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6A4668CC-5A57-40DB-B921-13B5558D67F2}" type="slidenum">
              <a:rPr lang="en-GB">
                <a:solidFill>
                  <a:srgbClr val="000000"/>
                </a:solidFill>
              </a:rPr>
              <a:pPr>
                <a:defRPr/>
              </a:pPr>
              <a:t>‹#›</a:t>
            </a:fld>
            <a:endParaRPr lang="en-GB" dirty="0">
              <a:solidFill>
                <a:srgbClr val="000000"/>
              </a:solidFill>
            </a:endParaRPr>
          </a:p>
        </p:txBody>
      </p:sp>
      <p:pic>
        <p:nvPicPr>
          <p:cNvPr id="1029" name="Picture 5" descr="UoG_keyline.eps"/>
          <p:cNvPicPr>
            <a:picLocks noChangeAspect="1"/>
          </p:cNvPicPr>
          <p:nvPr userDrawn="1"/>
        </p:nvPicPr>
        <p:blipFill>
          <a:blip r:embed="rId8"/>
          <a:srcRect/>
          <a:stretch>
            <a:fillRect/>
          </a:stretch>
        </p:blipFill>
        <p:spPr bwMode="auto">
          <a:xfrm>
            <a:off x="412750" y="374650"/>
            <a:ext cx="1968500" cy="622300"/>
          </a:xfrm>
          <a:prstGeom prst="rect">
            <a:avLst/>
          </a:prstGeom>
          <a:noFill/>
          <a:ln w="9525">
            <a:noFill/>
            <a:miter lim="800000"/>
            <a:headEnd/>
            <a:tailEnd/>
          </a:ln>
        </p:spPr>
      </p:pic>
    </p:spTree>
    <p:extLst>
      <p:ext uri="{BB962C8B-B14F-4D97-AF65-F5344CB8AC3E}">
        <p14:creationId xmlns:p14="http://schemas.microsoft.com/office/powerpoint/2010/main" val="27702355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r" rtl="0" eaLnBrk="0" fontAlgn="base" hangingPunct="0">
        <a:lnSpc>
          <a:spcPct val="90000"/>
        </a:lnSpc>
        <a:spcBef>
          <a:spcPct val="0"/>
        </a:spcBef>
        <a:spcAft>
          <a:spcPct val="0"/>
        </a:spcAft>
        <a:defRPr sz="3000">
          <a:solidFill>
            <a:schemeClr val="bg1"/>
          </a:solidFill>
          <a:latin typeface="+mj-lt"/>
          <a:ea typeface="Arial" pitchFamily="-105" charset="0"/>
          <a:cs typeface="+mj-cs"/>
        </a:defRPr>
      </a:lvl1pPr>
      <a:lvl2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buChar char="•"/>
        <a:defRPr sz="2800" b="1">
          <a:solidFill>
            <a:srgbClr val="00213B"/>
          </a:solidFill>
          <a:latin typeface="+mn-lt"/>
          <a:ea typeface="Arial" pitchFamily="-105" charset="0"/>
          <a:cs typeface="+mn-cs"/>
        </a:defRPr>
      </a:lvl1pPr>
      <a:lvl2pPr marL="1588" indent="455613" algn="l" rtl="0" eaLnBrk="0" fontAlgn="base" hangingPunct="0">
        <a:spcBef>
          <a:spcPct val="30000"/>
        </a:spcBef>
        <a:spcAft>
          <a:spcPct val="0"/>
        </a:spcAft>
        <a:buChar char="–"/>
        <a:defRPr sz="2600">
          <a:solidFill>
            <a:schemeClr val="tx1"/>
          </a:solidFill>
          <a:latin typeface="+mn-lt"/>
          <a:ea typeface="Arial" pitchFamily="-105" charset="0"/>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ea typeface="Arial" pitchFamily="-105" charset="0"/>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ea typeface="Arial" pitchFamily="-105" charset="0"/>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ea typeface="Arial" pitchFamily="-10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t.co/pCz0BjTotx"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Research-openaccess@gla.ac.uk"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researchdata.gla.ac.uk/" TargetMode="External"/><Relationship Id="rId4" Type="http://schemas.openxmlformats.org/officeDocument/2006/relationships/image" Target="../media/image6.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dmponline.dcc.ac.uk/"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ubTitle" idx="1"/>
          </p:nvPr>
        </p:nvSpPr>
        <p:spPr>
          <a:xfrm>
            <a:off x="323850" y="3386138"/>
            <a:ext cx="6581775" cy="1052512"/>
          </a:xfrm>
        </p:spPr>
        <p:txBody>
          <a:bodyPr/>
          <a:lstStyle/>
          <a:p>
            <a:pPr marL="0" indent="0">
              <a:lnSpc>
                <a:spcPct val="80000"/>
              </a:lnSpc>
            </a:pPr>
            <a:endParaRPr lang="en-GB" sz="2000" dirty="0" smtClean="0"/>
          </a:p>
          <a:p>
            <a:pPr marL="0" indent="0">
              <a:lnSpc>
                <a:spcPct val="80000"/>
              </a:lnSpc>
            </a:pPr>
            <a:endParaRPr lang="en-GB" sz="2000" dirty="0" smtClean="0"/>
          </a:p>
          <a:p>
            <a:pPr marL="0" indent="0">
              <a:lnSpc>
                <a:spcPct val="80000"/>
              </a:lnSpc>
            </a:pPr>
            <a:r>
              <a:rPr lang="en-GB" sz="2000" dirty="0" smtClean="0"/>
              <a:t> </a:t>
            </a:r>
          </a:p>
          <a:p>
            <a:pPr marL="0" indent="0">
              <a:lnSpc>
                <a:spcPct val="80000"/>
              </a:lnSpc>
            </a:pPr>
            <a:r>
              <a:rPr lang="en-GB" sz="2000" dirty="0" smtClean="0"/>
              <a:t>Valerie McCutcheon, Research Information Manager</a:t>
            </a:r>
          </a:p>
        </p:txBody>
      </p:sp>
      <p:sp>
        <p:nvSpPr>
          <p:cNvPr id="4" name="Title 3"/>
          <p:cNvSpPr>
            <a:spLocks noGrp="1"/>
          </p:cNvSpPr>
          <p:nvPr>
            <p:ph type="ctrTitle"/>
          </p:nvPr>
        </p:nvSpPr>
        <p:spPr/>
        <p:txBody>
          <a:bodyPr/>
          <a:lstStyle/>
          <a:p>
            <a:r>
              <a:rPr lang="en-GB" dirty="0" smtClean="0"/>
              <a:t>Research Data Management Support – June 2014</a:t>
            </a:r>
            <a:endParaRPr lang="en-GB" dirty="0"/>
          </a:p>
        </p:txBody>
      </p:sp>
    </p:spTree>
  </p:cSld>
  <p:clrMapOvr>
    <a:masterClrMapping/>
  </p:clrMapOvr>
  <p:transition advTm="1244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diots.jpg"/>
          <p:cNvPicPr>
            <a:picLocks noChangeAspect="1"/>
          </p:cNvPicPr>
          <p:nvPr/>
        </p:nvPicPr>
        <p:blipFill>
          <a:blip r:embed="rId3" cstate="print"/>
          <a:stretch>
            <a:fillRect/>
          </a:stretch>
        </p:blipFill>
        <p:spPr>
          <a:xfrm>
            <a:off x="5353050" y="2072661"/>
            <a:ext cx="3390900" cy="2539903"/>
          </a:xfrm>
          <a:prstGeom prst="rect">
            <a:avLst/>
          </a:prstGeom>
        </p:spPr>
      </p:pic>
      <p:pic>
        <p:nvPicPr>
          <p:cNvPr id="4" name="Picture 3" descr="plug.jpg"/>
          <p:cNvPicPr>
            <a:picLocks noChangeAspect="1"/>
          </p:cNvPicPr>
          <p:nvPr/>
        </p:nvPicPr>
        <p:blipFill>
          <a:blip r:embed="rId4" cstate="print"/>
          <a:stretch>
            <a:fillRect/>
          </a:stretch>
        </p:blipFill>
        <p:spPr>
          <a:xfrm>
            <a:off x="895349" y="2020917"/>
            <a:ext cx="2272393" cy="2551083"/>
          </a:xfrm>
          <a:prstGeom prst="rect">
            <a:avLst/>
          </a:prstGeom>
        </p:spPr>
      </p:pic>
      <p:sp>
        <p:nvSpPr>
          <p:cNvPr id="5" name="TextBox 4"/>
          <p:cNvSpPr txBox="1"/>
          <p:nvPr/>
        </p:nvSpPr>
        <p:spPr>
          <a:xfrm>
            <a:off x="2038350" y="5162550"/>
            <a:ext cx="5353050" cy="954107"/>
          </a:xfrm>
          <a:prstGeom prst="rect">
            <a:avLst/>
          </a:prstGeom>
          <a:solidFill>
            <a:srgbClr val="FCD450"/>
          </a:solidFill>
        </p:spPr>
        <p:txBody>
          <a:bodyPr wrap="square" rtlCol="0">
            <a:spAutoFit/>
          </a:bodyPr>
          <a:lstStyle/>
          <a:p>
            <a:r>
              <a:rPr lang="en-GB" sz="2800" b="1" dirty="0" err="1" smtClean="0"/>
              <a:t>DataCite</a:t>
            </a:r>
            <a:r>
              <a:rPr lang="en-GB" sz="2800" b="1" dirty="0" smtClean="0"/>
              <a:t> Workshop 13</a:t>
            </a:r>
            <a:r>
              <a:rPr lang="en-GB" sz="2800" b="1" baseline="30000" dirty="0" smtClean="0"/>
              <a:t>th</a:t>
            </a:r>
            <a:r>
              <a:rPr lang="en-GB" sz="2800" b="1" dirty="0" smtClean="0"/>
              <a:t> June </a:t>
            </a:r>
            <a:r>
              <a:rPr lang="en-GB" sz="2800" b="1" dirty="0" smtClean="0">
                <a:hlinkClick r:id="rId5"/>
              </a:rPr>
              <a:t>http://t.co/pCz0BjTotx</a:t>
            </a:r>
            <a:r>
              <a:rPr lang="en-GB" sz="2800" b="1" dirty="0" smtClean="0"/>
              <a:t> </a:t>
            </a:r>
            <a:endParaRPr lang="en-GB" sz="2800" b="1" dirty="0"/>
          </a:p>
        </p:txBody>
      </p:sp>
      <p:sp>
        <p:nvSpPr>
          <p:cNvPr id="6" name="Rectangle 2"/>
          <p:cNvSpPr txBox="1">
            <a:spLocks noChangeArrowheads="1"/>
          </p:cNvSpPr>
          <p:nvPr/>
        </p:nvSpPr>
        <p:spPr bwMode="auto">
          <a:xfrm>
            <a:off x="495300" y="274638"/>
            <a:ext cx="8915400" cy="1143000"/>
          </a:xfrm>
          <a:prstGeom prst="rect">
            <a:avLst/>
          </a:prstGeom>
          <a:noFill/>
          <a:ln>
            <a:miter lim="800000"/>
            <a:headEnd/>
            <a:tailEnd/>
          </a:ln>
        </p:spPr>
        <p:txBody>
          <a:bodyPr/>
          <a:lstStyle/>
          <a:p>
            <a:pPr algn="r" eaLnBrk="0" hangingPunct="0">
              <a:lnSpc>
                <a:spcPct val="90000"/>
              </a:lnSpc>
              <a:defRPr/>
            </a:pPr>
            <a:r>
              <a:rPr lang="en-GB" sz="3000" kern="0" dirty="0" smtClean="0">
                <a:solidFill>
                  <a:schemeClr val="bg1"/>
                </a:solidFill>
                <a:latin typeface="+mj-lt"/>
                <a:ea typeface="Arial" pitchFamily="-105" charset="0"/>
                <a:cs typeface="+mj-cs"/>
              </a:rPr>
              <a:t>But....</a:t>
            </a:r>
            <a:endParaRPr lang="en-GB" sz="3000" kern="0" dirty="0">
              <a:solidFill>
                <a:schemeClr val="bg1"/>
              </a:solidFill>
              <a:latin typeface="+mj-lt"/>
              <a:ea typeface="Arial" pitchFamily="-105" charset="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bwMode="auto">
          <a:xfrm>
            <a:off x="0" y="0"/>
            <a:ext cx="0" cy="0"/>
          </a:xfrm>
          <a:prstGeom prst="rect">
            <a:avLst/>
          </a:prstGeom>
          <a:noFill/>
          <a:ln>
            <a:miter lim="800000"/>
            <a:headEnd/>
            <a:tailEnd/>
          </a:ln>
        </p:spPr>
        <p:txBody>
          <a:bodyPr lIns="91434" tIns="45717" rIns="91434" bIns="45717"/>
          <a:lstStyle/>
          <a:p>
            <a:endParaRPr lang="en-US" smtClean="0"/>
          </a:p>
        </p:txBody>
      </p:sp>
      <p:sp>
        <p:nvSpPr>
          <p:cNvPr id="38915" name="Content Placeholder 2"/>
          <p:cNvSpPr>
            <a:spLocks noGrp="1"/>
          </p:cNvSpPr>
          <p:nvPr>
            <p:ph idx="4294967295"/>
          </p:nvPr>
        </p:nvSpPr>
        <p:spPr/>
        <p:txBody>
          <a:bodyPr/>
          <a:lstStyle/>
          <a:p>
            <a:pPr eaLnBrk="1" hangingPunct="1">
              <a:lnSpc>
                <a:spcPct val="90000"/>
              </a:lnSpc>
              <a:buFontTx/>
              <a:buNone/>
            </a:pPr>
            <a:endParaRPr lang="en-GB" dirty="0" smtClean="0"/>
          </a:p>
          <a:p>
            <a:r>
              <a:rPr lang="en-GB" b="0" dirty="0" smtClean="0"/>
              <a:t>Clarifying requirements</a:t>
            </a:r>
          </a:p>
          <a:p>
            <a:r>
              <a:rPr lang="en-GB" dirty="0" smtClean="0"/>
              <a:t>Allocating resources – thanks EPSRC!</a:t>
            </a:r>
          </a:p>
          <a:p>
            <a:r>
              <a:rPr lang="en-GB" b="0" dirty="0" smtClean="0"/>
              <a:t>National/international registries</a:t>
            </a:r>
          </a:p>
          <a:p>
            <a:r>
              <a:rPr lang="en-GB" dirty="0" smtClean="0"/>
              <a:t>Harvesting metadata from publications</a:t>
            </a:r>
          </a:p>
          <a:p>
            <a:r>
              <a:rPr lang="en-GB" b="0" dirty="0" smtClean="0"/>
              <a:t>Linking to publications</a:t>
            </a:r>
          </a:p>
          <a:p>
            <a:r>
              <a:rPr lang="en-GB" dirty="0" smtClean="0"/>
              <a:t>What do you need?</a:t>
            </a:r>
          </a:p>
          <a:p>
            <a:pPr>
              <a:buFontTx/>
              <a:buNone/>
            </a:pPr>
            <a:endParaRPr lang="en-GB" dirty="0" smtClean="0"/>
          </a:p>
          <a:p>
            <a:pPr>
              <a:buFontTx/>
              <a:buNone/>
            </a:pPr>
            <a:endParaRPr lang="en-GB" dirty="0" smtClean="0"/>
          </a:p>
          <a:p>
            <a:pPr>
              <a:buFontTx/>
              <a:buNone/>
            </a:pPr>
            <a:endParaRPr lang="en-GB" dirty="0" smtClean="0"/>
          </a:p>
        </p:txBody>
      </p:sp>
      <p:sp>
        <p:nvSpPr>
          <p:cNvPr id="5" name="Rectangle 2"/>
          <p:cNvSpPr txBox="1">
            <a:spLocks noChangeArrowheads="1"/>
          </p:cNvSpPr>
          <p:nvPr/>
        </p:nvSpPr>
        <p:spPr bwMode="auto">
          <a:xfrm>
            <a:off x="495784" y="274588"/>
            <a:ext cx="8914433" cy="1143000"/>
          </a:xfrm>
          <a:prstGeom prst="rect">
            <a:avLst/>
          </a:prstGeom>
          <a:noFill/>
          <a:ln>
            <a:miter lim="800000"/>
            <a:headEnd/>
            <a:tailEnd/>
          </a:ln>
        </p:spPr>
        <p:txBody>
          <a:bodyPr lIns="91434" tIns="45717" rIns="91434" bIns="45717"/>
          <a:lstStyle/>
          <a:p>
            <a:pPr algn="r" eaLnBrk="0">
              <a:lnSpc>
                <a:spcPct val="90000"/>
              </a:lnSpc>
              <a:defRPr/>
            </a:pPr>
            <a:r>
              <a:rPr lang="en-GB" sz="3000" kern="0" dirty="0">
                <a:solidFill>
                  <a:schemeClr val="bg1"/>
                </a:solidFill>
                <a:latin typeface="+mj-lt"/>
                <a:ea typeface="Arial" pitchFamily="-105" charset="0"/>
                <a:cs typeface="+mj-cs"/>
              </a:rPr>
              <a:t>What’s Next?</a:t>
            </a:r>
          </a:p>
        </p:txBody>
      </p:sp>
      <p:pic>
        <p:nvPicPr>
          <p:cNvPr id="38917" name="Picture 5" descr="EPSRC.jpg"/>
          <p:cNvPicPr>
            <a:picLocks noChangeAspect="1"/>
          </p:cNvPicPr>
          <p:nvPr/>
        </p:nvPicPr>
        <p:blipFill>
          <a:blip r:embed="rId3" cstate="print"/>
          <a:srcRect/>
          <a:stretch>
            <a:fillRect/>
          </a:stretch>
        </p:blipFill>
        <p:spPr bwMode="auto">
          <a:xfrm>
            <a:off x="6705173" y="1606228"/>
            <a:ext cx="2750994" cy="1012403"/>
          </a:xfrm>
          <a:prstGeom prst="rect">
            <a:avLst/>
          </a:prstGeom>
          <a:noFill/>
          <a:ln w="9525">
            <a:noFill/>
            <a:miter lim="800000"/>
            <a:headEnd/>
            <a:tailEnd/>
          </a:ln>
        </p:spPr>
      </p:pic>
    </p:spTree>
  </p:cSld>
  <p:clrMapOvr>
    <a:masterClrMapping/>
  </p:clrMapOvr>
  <p:transition advTm="419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bwMode="auto">
          <a:xfrm>
            <a:off x="0" y="0"/>
            <a:ext cx="0" cy="0"/>
          </a:xfrm>
          <a:prstGeom prst="rect">
            <a:avLst/>
          </a:prstGeom>
          <a:noFill/>
          <a:ln>
            <a:miter lim="800000"/>
            <a:headEnd/>
            <a:tailEnd/>
          </a:ln>
        </p:spPr>
        <p:txBody>
          <a:bodyPr/>
          <a:lstStyle/>
          <a:p>
            <a:endParaRPr lang="en-US" smtClean="0"/>
          </a:p>
        </p:txBody>
      </p:sp>
      <p:sp>
        <p:nvSpPr>
          <p:cNvPr id="22530" name="Content Placeholder 2"/>
          <p:cNvSpPr>
            <a:spLocks noGrp="1"/>
          </p:cNvSpPr>
          <p:nvPr>
            <p:ph idx="4294967295"/>
          </p:nvPr>
        </p:nvSpPr>
        <p:spPr/>
        <p:txBody>
          <a:bodyPr/>
          <a:lstStyle/>
          <a:p>
            <a:pPr eaLnBrk="1" hangingPunct="1">
              <a:lnSpc>
                <a:spcPct val="90000"/>
              </a:lnSpc>
              <a:buFontTx/>
              <a:buNone/>
            </a:pPr>
            <a:endParaRPr lang="en-GB" dirty="0" smtClean="0"/>
          </a:p>
          <a:p>
            <a:r>
              <a:rPr lang="en-GB" dirty="0" smtClean="0"/>
              <a:t>Customised data management planning tool</a:t>
            </a:r>
          </a:p>
          <a:p>
            <a:r>
              <a:rPr lang="en-GB" dirty="0" smtClean="0"/>
              <a:t>Data registry</a:t>
            </a:r>
          </a:p>
          <a:p>
            <a:r>
              <a:rPr lang="en-GB" dirty="0" smtClean="0"/>
              <a:t>Data storage – funder, third party, University</a:t>
            </a:r>
          </a:p>
          <a:p>
            <a:r>
              <a:rPr lang="en-GB" dirty="0" smtClean="0"/>
              <a:t>IT Support</a:t>
            </a:r>
          </a:p>
          <a:p>
            <a:r>
              <a:rPr lang="en-GB" dirty="0" smtClean="0"/>
              <a:t>Training </a:t>
            </a:r>
          </a:p>
          <a:p>
            <a:endParaRPr lang="en-GB" dirty="0" smtClean="0"/>
          </a:p>
          <a:p>
            <a:endParaRPr lang="en-GB" dirty="0" smtClean="0"/>
          </a:p>
          <a:p>
            <a:pPr>
              <a:buNone/>
            </a:pPr>
            <a:endParaRPr lang="en-GB" dirty="0" smtClean="0"/>
          </a:p>
          <a:p>
            <a:pPr>
              <a:buFontTx/>
              <a:buNone/>
            </a:pPr>
            <a:endParaRPr lang="en-GB" dirty="0" smtClean="0"/>
          </a:p>
          <a:p>
            <a:pPr>
              <a:buFontTx/>
              <a:buNone/>
            </a:pPr>
            <a:endParaRPr lang="en-GB" dirty="0" smtClean="0"/>
          </a:p>
        </p:txBody>
      </p:sp>
      <p:sp>
        <p:nvSpPr>
          <p:cNvPr id="5" name="Rectangle 2"/>
          <p:cNvSpPr txBox="1">
            <a:spLocks noChangeArrowheads="1"/>
          </p:cNvSpPr>
          <p:nvPr/>
        </p:nvSpPr>
        <p:spPr bwMode="auto">
          <a:xfrm>
            <a:off x="495300" y="274638"/>
            <a:ext cx="8915400" cy="1143000"/>
          </a:xfrm>
          <a:prstGeom prst="rect">
            <a:avLst/>
          </a:prstGeom>
          <a:noFill/>
          <a:ln>
            <a:miter lim="800000"/>
            <a:headEnd/>
            <a:tailEnd/>
          </a:ln>
        </p:spPr>
        <p:txBody>
          <a:bodyPr/>
          <a:lstStyle/>
          <a:p>
            <a:pPr algn="r" eaLnBrk="0" hangingPunct="0">
              <a:lnSpc>
                <a:spcPct val="90000"/>
              </a:lnSpc>
              <a:defRPr/>
            </a:pPr>
            <a:r>
              <a:rPr lang="en-GB" sz="3000" kern="0" dirty="0" smtClean="0">
                <a:solidFill>
                  <a:schemeClr val="bg1"/>
                </a:solidFill>
                <a:latin typeface="+mj-lt"/>
                <a:ea typeface="Arial" pitchFamily="-105" charset="0"/>
                <a:cs typeface="+mj-cs"/>
              </a:rPr>
              <a:t>What help is available?</a:t>
            </a:r>
            <a:endParaRPr lang="en-GB" sz="3000" kern="0" dirty="0">
              <a:solidFill>
                <a:schemeClr val="bg1"/>
              </a:solidFill>
              <a:latin typeface="+mj-lt"/>
              <a:ea typeface="Arial" pitchFamily="-105" charset="0"/>
              <a:cs typeface="+mj-cs"/>
            </a:endParaRPr>
          </a:p>
        </p:txBody>
      </p:sp>
    </p:spTree>
  </p:cSld>
  <p:clrMapOvr>
    <a:masterClrMapping/>
  </p:clrMapOvr>
  <p:transition advTm="419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bwMode="auto">
          <a:xfrm>
            <a:off x="0" y="0"/>
            <a:ext cx="0" cy="0"/>
          </a:xfrm>
          <a:prstGeom prst="rect">
            <a:avLst/>
          </a:prstGeom>
          <a:noFill/>
          <a:ln>
            <a:miter lim="800000"/>
            <a:headEnd/>
            <a:tailEnd/>
          </a:ln>
        </p:spPr>
        <p:txBody>
          <a:bodyPr/>
          <a:lstStyle/>
          <a:p>
            <a:endParaRPr lang="en-US" smtClean="0"/>
          </a:p>
        </p:txBody>
      </p:sp>
      <p:sp>
        <p:nvSpPr>
          <p:cNvPr id="20482" name="Content Placeholder 2"/>
          <p:cNvSpPr>
            <a:spLocks noGrp="1"/>
          </p:cNvSpPr>
          <p:nvPr>
            <p:ph idx="4294967295"/>
          </p:nvPr>
        </p:nvSpPr>
        <p:spPr/>
        <p:txBody>
          <a:bodyPr/>
          <a:lstStyle/>
          <a:p>
            <a:pPr lvl="4" eaLnBrk="1" hangingPunct="1">
              <a:lnSpc>
                <a:spcPct val="90000"/>
              </a:lnSpc>
              <a:buNone/>
            </a:pPr>
            <a:endParaRPr lang="en-GB" sz="2800" b="1" dirty="0" smtClean="0"/>
          </a:p>
          <a:p>
            <a:pPr lvl="4" eaLnBrk="1" hangingPunct="1">
              <a:lnSpc>
                <a:spcPct val="90000"/>
              </a:lnSpc>
              <a:buNone/>
            </a:pPr>
            <a:endParaRPr lang="en-GB" dirty="0" smtClean="0"/>
          </a:p>
          <a:p>
            <a:pPr>
              <a:buFontTx/>
              <a:buNone/>
            </a:pPr>
            <a:endParaRPr lang="en-GB" dirty="0" smtClean="0"/>
          </a:p>
          <a:p>
            <a:pPr>
              <a:buFontTx/>
              <a:buNone/>
            </a:pPr>
            <a:endParaRPr lang="en-GB" dirty="0" smtClean="0"/>
          </a:p>
        </p:txBody>
      </p:sp>
      <p:sp>
        <p:nvSpPr>
          <p:cNvPr id="5" name="Rectangle 2"/>
          <p:cNvSpPr txBox="1">
            <a:spLocks noChangeArrowheads="1"/>
          </p:cNvSpPr>
          <p:nvPr/>
        </p:nvSpPr>
        <p:spPr bwMode="auto">
          <a:xfrm>
            <a:off x="495300" y="274638"/>
            <a:ext cx="8915400" cy="1143000"/>
          </a:xfrm>
          <a:prstGeom prst="rect">
            <a:avLst/>
          </a:prstGeom>
          <a:noFill/>
          <a:ln>
            <a:miter lim="800000"/>
            <a:headEnd/>
            <a:tailEnd/>
          </a:ln>
        </p:spPr>
        <p:txBody>
          <a:bodyPr/>
          <a:lstStyle/>
          <a:p>
            <a:pPr algn="r" eaLnBrk="0" hangingPunct="0">
              <a:lnSpc>
                <a:spcPct val="90000"/>
              </a:lnSpc>
              <a:defRPr/>
            </a:pPr>
            <a:r>
              <a:rPr lang="en-GB" sz="3000" kern="0" dirty="0">
                <a:solidFill>
                  <a:schemeClr val="bg1"/>
                </a:solidFill>
                <a:latin typeface="+mj-lt"/>
                <a:ea typeface="Arial" pitchFamily="-105" charset="0"/>
                <a:cs typeface="+mj-cs"/>
              </a:rPr>
              <a:t>Data </a:t>
            </a:r>
            <a:r>
              <a:rPr lang="en-GB" sz="3000" kern="0" dirty="0" smtClean="0">
                <a:solidFill>
                  <a:schemeClr val="bg1"/>
                </a:solidFill>
                <a:latin typeface="+mj-lt"/>
                <a:ea typeface="Arial" pitchFamily="-105" charset="0"/>
                <a:cs typeface="+mj-cs"/>
              </a:rPr>
              <a:t>Registry Live January 2013</a:t>
            </a:r>
            <a:endParaRPr lang="en-GB" sz="3000" kern="0" dirty="0">
              <a:solidFill>
                <a:schemeClr val="bg1"/>
              </a:solidFill>
              <a:latin typeface="+mj-lt"/>
              <a:ea typeface="Arial" pitchFamily="-105" charset="0"/>
              <a:cs typeface="+mj-cs"/>
            </a:endParaRPr>
          </a:p>
        </p:txBody>
      </p:sp>
      <p:pic>
        <p:nvPicPr>
          <p:cNvPr id="6" name="Picture 5" descr="DATASET EXAMPLE.jpg"/>
          <p:cNvPicPr>
            <a:picLocks noChangeAspect="1"/>
          </p:cNvPicPr>
          <p:nvPr/>
        </p:nvPicPr>
        <p:blipFill>
          <a:blip r:embed="rId3" cstate="print"/>
          <a:stretch>
            <a:fillRect/>
          </a:stretch>
        </p:blipFill>
        <p:spPr>
          <a:xfrm>
            <a:off x="460713" y="2127215"/>
            <a:ext cx="9445287" cy="3587785"/>
          </a:xfrm>
          <a:prstGeom prst="rect">
            <a:avLst/>
          </a:prstGeom>
        </p:spPr>
      </p:pic>
    </p:spTree>
  </p:cSld>
  <p:clrMapOvr>
    <a:masterClrMapping/>
  </p:clrMapOvr>
  <p:transition advTm="7690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bwMode="auto">
          <a:xfrm>
            <a:off x="0" y="0"/>
            <a:ext cx="0" cy="0"/>
          </a:xfrm>
          <a:prstGeom prst="rect">
            <a:avLst/>
          </a:prstGeom>
          <a:noFill/>
          <a:ln>
            <a:miter lim="800000"/>
            <a:headEnd/>
            <a:tailEnd/>
          </a:ln>
        </p:spPr>
        <p:txBody>
          <a:bodyPr/>
          <a:lstStyle/>
          <a:p>
            <a:endParaRPr lang="en-US" smtClean="0"/>
          </a:p>
        </p:txBody>
      </p:sp>
      <p:sp>
        <p:nvSpPr>
          <p:cNvPr id="26626" name="Content Placeholder 2"/>
          <p:cNvSpPr>
            <a:spLocks noGrp="1"/>
          </p:cNvSpPr>
          <p:nvPr>
            <p:ph idx="4294967295"/>
          </p:nvPr>
        </p:nvSpPr>
        <p:spPr/>
        <p:txBody>
          <a:bodyPr/>
          <a:lstStyle/>
          <a:p>
            <a:pPr eaLnBrk="1" hangingPunct="1">
              <a:lnSpc>
                <a:spcPct val="90000"/>
              </a:lnSpc>
              <a:buNone/>
            </a:pPr>
            <a:r>
              <a:rPr lang="en-GB" sz="3200" dirty="0" smtClean="0"/>
              <a:t>Glasgow </a:t>
            </a:r>
            <a:r>
              <a:rPr lang="en-GB" sz="3200" dirty="0" err="1" smtClean="0"/>
              <a:t>DataCite</a:t>
            </a:r>
            <a:r>
              <a:rPr lang="en-GB" sz="3200" dirty="0" smtClean="0"/>
              <a:t> format:</a:t>
            </a:r>
          </a:p>
          <a:p>
            <a:pPr eaLnBrk="1" hangingPunct="1">
              <a:lnSpc>
                <a:spcPct val="90000"/>
              </a:lnSpc>
              <a:buNone/>
            </a:pPr>
            <a:endParaRPr lang="en-GB" sz="3200" dirty="0" smtClean="0"/>
          </a:p>
          <a:p>
            <a:pPr eaLnBrk="1" hangingPunct="1">
              <a:lnSpc>
                <a:spcPct val="90000"/>
              </a:lnSpc>
              <a:buNone/>
            </a:pPr>
            <a:r>
              <a:rPr lang="en-GB" sz="3200" dirty="0" smtClean="0"/>
              <a:t>‘</a:t>
            </a:r>
            <a:r>
              <a:rPr lang="en-US" sz="3200" dirty="0" smtClean="0"/>
              <a:t>10.XXXX/gla.researchdata.2013.29’</a:t>
            </a:r>
          </a:p>
          <a:p>
            <a:pPr eaLnBrk="1" hangingPunct="1">
              <a:lnSpc>
                <a:spcPct val="90000"/>
              </a:lnSpc>
              <a:buNone/>
            </a:pPr>
            <a:endParaRPr lang="en-US" sz="3200" dirty="0" smtClean="0"/>
          </a:p>
          <a:p>
            <a:pPr eaLnBrk="1" hangingPunct="1">
              <a:lnSpc>
                <a:spcPct val="90000"/>
              </a:lnSpc>
              <a:buNone/>
            </a:pPr>
            <a:r>
              <a:rPr lang="en-US" sz="3200" dirty="0" smtClean="0"/>
              <a:t>Example from UKDA:</a:t>
            </a:r>
            <a:endParaRPr lang="en-GB" sz="3200" dirty="0" smtClean="0">
              <a:hlinkClick r:id="rId3"/>
            </a:endParaRPr>
          </a:p>
          <a:p>
            <a:pPr eaLnBrk="1" hangingPunct="1">
              <a:lnSpc>
                <a:spcPct val="90000"/>
              </a:lnSpc>
              <a:buNone/>
            </a:pPr>
            <a:r>
              <a:rPr lang="en-GB" sz="3200" dirty="0" smtClean="0">
                <a:hlinkClick r:id="rId3"/>
              </a:rPr>
              <a:t>http://dx.doi.org/10.5255/UKDA-SN-7106-1</a:t>
            </a:r>
          </a:p>
          <a:p>
            <a:pPr eaLnBrk="1" hangingPunct="1">
              <a:lnSpc>
                <a:spcPct val="90000"/>
              </a:lnSpc>
              <a:buNone/>
            </a:pPr>
            <a:endParaRPr lang="en-GB" sz="3200" dirty="0" smtClean="0">
              <a:hlinkClick r:id="rId3"/>
            </a:endParaRPr>
          </a:p>
          <a:p>
            <a:pPr eaLnBrk="1" hangingPunct="1">
              <a:lnSpc>
                <a:spcPct val="90000"/>
              </a:lnSpc>
              <a:buNone/>
            </a:pPr>
            <a:endParaRPr lang="en-GB" sz="3200" dirty="0" smtClean="0">
              <a:hlinkClick r:id="rId3"/>
            </a:endParaRPr>
          </a:p>
          <a:p>
            <a:pPr eaLnBrk="1" hangingPunct="1">
              <a:lnSpc>
                <a:spcPct val="90000"/>
              </a:lnSpc>
              <a:buNone/>
            </a:pPr>
            <a:endParaRPr lang="en-GB" sz="3600" dirty="0" smtClean="0"/>
          </a:p>
          <a:p>
            <a:pPr eaLnBrk="1" hangingPunct="1">
              <a:lnSpc>
                <a:spcPct val="90000"/>
              </a:lnSpc>
              <a:buNone/>
            </a:pPr>
            <a:endParaRPr lang="en-GB" sz="4800" dirty="0" smtClean="0"/>
          </a:p>
        </p:txBody>
      </p:sp>
      <p:sp>
        <p:nvSpPr>
          <p:cNvPr id="5" name="Rectangle 2"/>
          <p:cNvSpPr txBox="1">
            <a:spLocks noChangeArrowheads="1"/>
          </p:cNvSpPr>
          <p:nvPr/>
        </p:nvSpPr>
        <p:spPr bwMode="auto">
          <a:xfrm>
            <a:off x="495300" y="274638"/>
            <a:ext cx="8915400" cy="1143000"/>
          </a:xfrm>
          <a:prstGeom prst="rect">
            <a:avLst/>
          </a:prstGeom>
          <a:noFill/>
          <a:ln>
            <a:miter lim="800000"/>
            <a:headEnd/>
            <a:tailEnd/>
          </a:ln>
        </p:spPr>
        <p:txBody>
          <a:bodyPr/>
          <a:lstStyle/>
          <a:p>
            <a:pPr algn="r" eaLnBrk="0" hangingPunct="0">
              <a:lnSpc>
                <a:spcPct val="90000"/>
              </a:lnSpc>
              <a:defRPr/>
            </a:pPr>
            <a:r>
              <a:rPr lang="en-GB" sz="3000" kern="0" dirty="0" smtClean="0">
                <a:solidFill>
                  <a:schemeClr val="bg1"/>
                </a:solidFill>
                <a:latin typeface="+mj-lt"/>
                <a:ea typeface="Arial" pitchFamily="-105" charset="0"/>
                <a:cs typeface="+mj-cs"/>
              </a:rPr>
              <a:t>Generation of robust Digital Object </a:t>
            </a:r>
          </a:p>
          <a:p>
            <a:pPr algn="r" eaLnBrk="0" hangingPunct="0">
              <a:lnSpc>
                <a:spcPct val="90000"/>
              </a:lnSpc>
              <a:defRPr/>
            </a:pPr>
            <a:r>
              <a:rPr lang="en-GB" sz="3000" kern="0" dirty="0" smtClean="0">
                <a:solidFill>
                  <a:schemeClr val="bg1"/>
                </a:solidFill>
                <a:latin typeface="+mj-lt"/>
                <a:ea typeface="Arial" pitchFamily="-105" charset="0"/>
                <a:cs typeface="+mj-cs"/>
              </a:rPr>
              <a:t>Identifier Built In to Software</a:t>
            </a:r>
          </a:p>
          <a:p>
            <a:pPr algn="r" eaLnBrk="0" hangingPunct="0">
              <a:lnSpc>
                <a:spcPct val="90000"/>
              </a:lnSpc>
              <a:defRPr/>
            </a:pPr>
            <a:r>
              <a:rPr lang="en-GB" sz="3000" kern="0" dirty="0" smtClean="0">
                <a:solidFill>
                  <a:schemeClr val="bg1"/>
                </a:solidFill>
                <a:latin typeface="+mj-lt"/>
                <a:ea typeface="Arial" pitchFamily="-105" charset="0"/>
                <a:cs typeface="+mj-cs"/>
              </a:rPr>
              <a:t> </a:t>
            </a:r>
            <a:endParaRPr lang="en-GB" sz="3000" kern="0" dirty="0">
              <a:solidFill>
                <a:schemeClr val="bg1"/>
              </a:solidFill>
              <a:latin typeface="+mj-lt"/>
              <a:ea typeface="Arial" pitchFamily="-105" charset="0"/>
              <a:cs typeface="+mj-cs"/>
            </a:endParaRPr>
          </a:p>
        </p:txBody>
      </p:sp>
    </p:spTree>
  </p:cSld>
  <p:clrMapOvr>
    <a:masterClrMapping/>
  </p:clrMapOvr>
  <p:transition advTm="1491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prstGeom prst="rect">
            <a:avLst/>
          </a:prstGeom>
          <a:noFill/>
          <a:ln>
            <a:miter lim="800000"/>
            <a:headEnd/>
            <a:tailEnd/>
          </a:ln>
        </p:spPr>
        <p:txBody>
          <a:bodyPr vert="horz" wrap="square" lIns="91434" tIns="45717" rIns="91434" bIns="45717" numCol="1" anchor="t" anchorCtr="0" compatLnSpc="1">
            <a:prstTxWarp prst="textNoShape">
              <a:avLst/>
            </a:prstTxWarp>
          </a:bodyPr>
          <a:lstStyle/>
          <a:p>
            <a:endParaRPr lang="en-US" smtClean="0"/>
          </a:p>
        </p:txBody>
      </p:sp>
      <p:pic>
        <p:nvPicPr>
          <p:cNvPr id="36867" name="Content Placeholder 3"/>
          <p:cNvPicPr>
            <a:picLocks noGrp="1"/>
          </p:cNvPicPr>
          <p:nvPr>
            <p:ph idx="1"/>
          </p:nvPr>
        </p:nvPicPr>
        <p:blipFill>
          <a:blip r:embed="rId3" cstate="print"/>
          <a:srcRect l="24097" t="19543" r="12411" b="18919"/>
          <a:stretch>
            <a:fillRect/>
          </a:stretch>
        </p:blipFill>
        <p:spPr>
          <a:xfrm>
            <a:off x="0" y="0"/>
            <a:ext cx="9906000" cy="6858000"/>
          </a:xfrm>
        </p:spPr>
      </p:pic>
    </p:spTree>
  </p:cSld>
  <p:clrMapOvr>
    <a:masterClrMapping/>
  </p:clrMapOvr>
  <p:transition advTm="301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0" y="0"/>
            <a:ext cx="0" cy="0"/>
          </a:xfrm>
          <a:prstGeom prst="rect">
            <a:avLst/>
          </a:prstGeom>
          <a:noFill/>
          <a:ln>
            <a:miter lim="800000"/>
            <a:headEnd/>
            <a:tailEnd/>
          </a:ln>
        </p:spPr>
        <p:txBody>
          <a:bodyPr lIns="91422" tIns="45711" rIns="91422" bIns="45711"/>
          <a:lstStyle/>
          <a:p>
            <a:endParaRPr lang="en-US" altLang="en-US" smtClean="0"/>
          </a:p>
        </p:txBody>
      </p:sp>
      <p:sp>
        <p:nvSpPr>
          <p:cNvPr id="5" name="Rectangle 2"/>
          <p:cNvSpPr txBox="1">
            <a:spLocks noChangeArrowheads="1"/>
          </p:cNvSpPr>
          <p:nvPr/>
        </p:nvSpPr>
        <p:spPr bwMode="auto">
          <a:xfrm>
            <a:off x="495784" y="274588"/>
            <a:ext cx="8914433" cy="1143000"/>
          </a:xfrm>
          <a:prstGeom prst="rect">
            <a:avLst/>
          </a:prstGeom>
          <a:noFill/>
          <a:ln>
            <a:miter lim="800000"/>
            <a:headEnd/>
            <a:tailEnd/>
          </a:ln>
        </p:spPr>
        <p:txBody>
          <a:bodyPr lIns="91422" tIns="45711" rIns="91422" bIns="45711"/>
          <a:lstStyle/>
          <a:p>
            <a:pPr algn="r" defTabSz="914280" eaLnBrk="0">
              <a:lnSpc>
                <a:spcPct val="90000"/>
              </a:lnSpc>
              <a:defRPr/>
            </a:pPr>
            <a:r>
              <a:rPr lang="en-GB" sz="3000" kern="0" dirty="0">
                <a:solidFill>
                  <a:srgbClr val="FFFFFF"/>
                </a:solidFill>
                <a:latin typeface="Arial"/>
                <a:ea typeface="Arial" pitchFamily="-105" charset="0"/>
                <a:cs typeface="+mn-cs"/>
              </a:rPr>
              <a:t>Open Access to Datasets</a:t>
            </a:r>
          </a:p>
        </p:txBody>
      </p:sp>
      <p:pic>
        <p:nvPicPr>
          <p:cNvPr id="35844" name="Picture 5" descr="dryad logo.png"/>
          <p:cNvPicPr>
            <a:picLocks noChangeAspect="1"/>
          </p:cNvPicPr>
          <p:nvPr/>
        </p:nvPicPr>
        <p:blipFill>
          <a:blip r:embed="rId3" cstate="print"/>
          <a:srcRect/>
          <a:stretch>
            <a:fillRect/>
          </a:stretch>
        </p:blipFill>
        <p:spPr bwMode="auto">
          <a:xfrm>
            <a:off x="3385840" y="1390799"/>
            <a:ext cx="3344726" cy="1866305"/>
          </a:xfrm>
          <a:prstGeom prst="rect">
            <a:avLst/>
          </a:prstGeom>
          <a:noFill/>
          <a:ln w="9525">
            <a:noFill/>
            <a:miter lim="800000"/>
            <a:headEnd/>
            <a:tailEnd/>
          </a:ln>
        </p:spPr>
      </p:pic>
      <p:pic>
        <p:nvPicPr>
          <p:cNvPr id="35845" name="Picture 6" descr="uk data service esrc.png"/>
          <p:cNvPicPr>
            <a:picLocks noChangeAspect="1"/>
          </p:cNvPicPr>
          <p:nvPr/>
        </p:nvPicPr>
        <p:blipFill>
          <a:blip r:embed="rId4" cstate="print"/>
          <a:srcRect/>
          <a:stretch>
            <a:fillRect/>
          </a:stretch>
        </p:blipFill>
        <p:spPr bwMode="auto">
          <a:xfrm>
            <a:off x="324073" y="1453306"/>
            <a:ext cx="2842897" cy="1727895"/>
          </a:xfrm>
          <a:prstGeom prst="rect">
            <a:avLst/>
          </a:prstGeom>
          <a:noFill/>
          <a:ln w="9525">
            <a:noFill/>
            <a:miter lim="800000"/>
            <a:headEnd/>
            <a:tailEnd/>
          </a:ln>
        </p:spPr>
      </p:pic>
      <p:sp>
        <p:nvSpPr>
          <p:cNvPr id="35846" name="TextBox 8"/>
          <p:cNvSpPr txBox="1">
            <a:spLocks noChangeArrowheads="1"/>
          </p:cNvSpPr>
          <p:nvPr/>
        </p:nvSpPr>
        <p:spPr bwMode="auto">
          <a:xfrm>
            <a:off x="3746190" y="3631035"/>
            <a:ext cx="5364138" cy="723257"/>
          </a:xfrm>
          <a:prstGeom prst="rect">
            <a:avLst/>
          </a:prstGeom>
          <a:noFill/>
          <a:ln w="9525">
            <a:noFill/>
            <a:miter lim="800000"/>
            <a:headEnd/>
            <a:tailEnd/>
          </a:ln>
        </p:spPr>
        <p:txBody>
          <a:bodyPr lIns="91422" tIns="45711" rIns="91422" bIns="45711">
            <a:spAutoFit/>
          </a:bodyPr>
          <a:lstStyle/>
          <a:p>
            <a:pPr defTabSz="913265"/>
            <a:r>
              <a:rPr lang="en-GB" altLang="en-US" sz="2700" dirty="0">
                <a:latin typeface="Arial" pitchFamily="34" charset="0"/>
                <a:cs typeface="Arial" pitchFamily="34" charset="0"/>
                <a:hlinkClick r:id="rId5"/>
              </a:rPr>
              <a:t>http://researchdata.gla.ac.uk/</a:t>
            </a:r>
            <a:endParaRPr lang="en-GB" altLang="en-US" sz="2700" dirty="0">
              <a:latin typeface="Arial" pitchFamily="34" charset="0"/>
              <a:cs typeface="Arial" pitchFamily="34" charset="0"/>
            </a:endParaRPr>
          </a:p>
          <a:p>
            <a:pPr defTabSz="913265"/>
            <a:endParaRPr lang="en-GB" altLang="en-US" dirty="0">
              <a:latin typeface="Arial" pitchFamily="34" charset="0"/>
              <a:cs typeface="Arial" pitchFamily="34" charset="0"/>
            </a:endParaRPr>
          </a:p>
        </p:txBody>
      </p:sp>
      <p:pic>
        <p:nvPicPr>
          <p:cNvPr id="35847" name="Picture 9" descr="uk map.jpg"/>
          <p:cNvPicPr>
            <a:picLocks noChangeAspect="1"/>
          </p:cNvPicPr>
          <p:nvPr/>
        </p:nvPicPr>
        <p:blipFill>
          <a:blip r:embed="rId6" cstate="print"/>
          <a:srcRect/>
          <a:stretch>
            <a:fillRect/>
          </a:stretch>
        </p:blipFill>
        <p:spPr bwMode="auto">
          <a:xfrm>
            <a:off x="2247957" y="4244951"/>
            <a:ext cx="1409960" cy="2349624"/>
          </a:xfrm>
          <a:prstGeom prst="rect">
            <a:avLst/>
          </a:prstGeom>
          <a:noFill/>
          <a:ln w="9525">
            <a:noFill/>
            <a:miter lim="800000"/>
            <a:headEnd/>
            <a:tailEnd/>
          </a:ln>
        </p:spPr>
      </p:pic>
      <p:pic>
        <p:nvPicPr>
          <p:cNvPr id="35848" name="Picture 10" descr="world map.jpg"/>
          <p:cNvPicPr>
            <a:picLocks noChangeAspect="1"/>
          </p:cNvPicPr>
          <p:nvPr/>
        </p:nvPicPr>
        <p:blipFill>
          <a:blip r:embed="rId7" cstate="print"/>
          <a:srcRect/>
          <a:stretch>
            <a:fillRect/>
          </a:stretch>
        </p:blipFill>
        <p:spPr bwMode="auto">
          <a:xfrm>
            <a:off x="5095689" y="4376664"/>
            <a:ext cx="2343485" cy="1952253"/>
          </a:xfrm>
          <a:prstGeom prst="rect">
            <a:avLst/>
          </a:prstGeom>
          <a:noFill/>
          <a:ln w="9525">
            <a:noFill/>
            <a:miter lim="800000"/>
            <a:headEnd/>
            <a:tailEnd/>
          </a:ln>
        </p:spPr>
      </p:pic>
      <p:pic>
        <p:nvPicPr>
          <p:cNvPr id="35849" name="Picture 11" descr="paper.jpg"/>
          <p:cNvPicPr>
            <a:picLocks noChangeAspect="1"/>
          </p:cNvPicPr>
          <p:nvPr/>
        </p:nvPicPr>
        <p:blipFill>
          <a:blip r:embed="rId8" cstate="print"/>
          <a:srcRect/>
          <a:stretch>
            <a:fillRect/>
          </a:stretch>
        </p:blipFill>
        <p:spPr bwMode="auto">
          <a:xfrm>
            <a:off x="6696708" y="1657574"/>
            <a:ext cx="3209292" cy="1813842"/>
          </a:xfrm>
          <a:prstGeom prst="rect">
            <a:avLst/>
          </a:prstGeom>
          <a:noFill/>
          <a:ln w="9525">
            <a:noFill/>
            <a:miter lim="800000"/>
            <a:headEnd/>
            <a:tailEnd/>
          </a:ln>
        </p:spPr>
      </p:pic>
      <p:sp>
        <p:nvSpPr>
          <p:cNvPr id="35850" name="TextBox 12"/>
          <p:cNvSpPr txBox="1">
            <a:spLocks noChangeArrowheads="1"/>
          </p:cNvSpPr>
          <p:nvPr/>
        </p:nvSpPr>
        <p:spPr bwMode="auto">
          <a:xfrm>
            <a:off x="7925284" y="2019226"/>
            <a:ext cx="1656643" cy="1199926"/>
          </a:xfrm>
          <a:prstGeom prst="rect">
            <a:avLst/>
          </a:prstGeom>
          <a:noFill/>
          <a:ln w="9525">
            <a:noFill/>
            <a:miter lim="800000"/>
            <a:headEnd/>
            <a:tailEnd/>
          </a:ln>
        </p:spPr>
        <p:txBody>
          <a:bodyPr lIns="91422" tIns="45711" rIns="91422" bIns="45711">
            <a:spAutoFit/>
          </a:bodyPr>
          <a:lstStyle/>
          <a:p>
            <a:pPr defTabSz="913265"/>
            <a:r>
              <a:rPr lang="en-GB" altLang="en-US" sz="2400" dirty="0">
                <a:latin typeface="Arial" pitchFamily="34" charset="0"/>
                <a:cs typeface="Arial" pitchFamily="34" charset="0"/>
              </a:rPr>
              <a:t>Your Research Paper</a:t>
            </a:r>
          </a:p>
        </p:txBody>
      </p:sp>
      <p:sp>
        <p:nvSpPr>
          <p:cNvPr id="14" name="Rectangle 13"/>
          <p:cNvSpPr/>
          <p:nvPr/>
        </p:nvSpPr>
        <p:spPr>
          <a:xfrm>
            <a:off x="6953064" y="4172397"/>
            <a:ext cx="1238250" cy="39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80">
              <a:defRPr/>
            </a:pPr>
            <a:endParaRPr lang="en-GB" dirty="0">
              <a:solidFill>
                <a:srgbClr val="FFFFFF"/>
              </a:solidFill>
            </a:endParaRPr>
          </a:p>
        </p:txBody>
      </p:sp>
      <p:pic>
        <p:nvPicPr>
          <p:cNvPr id="35852" name="Picture 11" descr="REGISTRY OF REPOSITORIES.jpg"/>
          <p:cNvPicPr>
            <a:picLocks noChangeAspect="1"/>
          </p:cNvPicPr>
          <p:nvPr/>
        </p:nvPicPr>
        <p:blipFill>
          <a:blip r:embed="rId9" cstate="print"/>
          <a:srcRect/>
          <a:stretch>
            <a:fillRect/>
          </a:stretch>
        </p:blipFill>
        <p:spPr bwMode="auto">
          <a:xfrm>
            <a:off x="674750" y="3327426"/>
            <a:ext cx="2757041" cy="810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prstGeom prst="rect">
            <a:avLst/>
          </a:prstGeom>
          <a:noFill/>
          <a:ln>
            <a:miter lim="800000"/>
            <a:headEnd/>
            <a:tailEnd/>
          </a:ln>
        </p:spPr>
        <p:txBody>
          <a:bodyPr vert="horz" wrap="square" lIns="67355" tIns="33677" rIns="67355" bIns="33677" numCol="1" anchor="t" anchorCtr="0" compatLnSpc="1">
            <a:prstTxWarp prst="textNoShape">
              <a:avLst/>
            </a:prstTxWarp>
          </a:bodyPr>
          <a:lstStyle/>
          <a:p>
            <a:endParaRPr lang="en-GB" dirty="0" smtClean="0"/>
          </a:p>
        </p:txBody>
      </p:sp>
      <p:pic>
        <p:nvPicPr>
          <p:cNvPr id="33795" name="Picture 6"/>
          <p:cNvPicPr>
            <a:picLocks noChangeAspect="1" noChangeArrowheads="1"/>
          </p:cNvPicPr>
          <p:nvPr/>
        </p:nvPicPr>
        <p:blipFill>
          <a:blip r:embed="rId3" cstate="print"/>
          <a:srcRect l="46825" t="25899" r="2238" b="20233"/>
          <a:stretch>
            <a:fillRect/>
          </a:stretch>
        </p:blipFill>
        <p:spPr bwMode="auto">
          <a:xfrm>
            <a:off x="3691775" y="1606228"/>
            <a:ext cx="2663930" cy="2379762"/>
          </a:xfrm>
          <a:prstGeom prst="rect">
            <a:avLst/>
          </a:prstGeom>
          <a:noFill/>
          <a:ln w="9525">
            <a:noFill/>
            <a:miter lim="800000"/>
            <a:headEnd/>
            <a:tailEnd/>
          </a:ln>
        </p:spPr>
      </p:pic>
      <p:pic>
        <p:nvPicPr>
          <p:cNvPr id="33796" name="Picture 5" descr="http://www.dcc.ac.uk/sites/default/files/imagecache/resource_large/SAMAnalysis.png"/>
          <p:cNvPicPr>
            <a:picLocks noChangeAspect="1" noChangeArrowheads="1"/>
          </p:cNvPicPr>
          <p:nvPr/>
        </p:nvPicPr>
        <p:blipFill>
          <a:blip r:embed="rId4" cstate="print"/>
          <a:srcRect/>
          <a:stretch>
            <a:fillRect/>
          </a:stretch>
        </p:blipFill>
        <p:spPr bwMode="auto">
          <a:xfrm>
            <a:off x="1388194" y="4745013"/>
            <a:ext cx="2139126" cy="1931045"/>
          </a:xfrm>
          <a:prstGeom prst="rect">
            <a:avLst/>
          </a:prstGeom>
          <a:noFill/>
          <a:ln w="9525">
            <a:noFill/>
            <a:miter lim="800000"/>
            <a:headEnd/>
            <a:tailEnd/>
          </a:ln>
        </p:spPr>
      </p:pic>
      <p:sp>
        <p:nvSpPr>
          <p:cNvPr id="6" name="Rectangle 2"/>
          <p:cNvSpPr txBox="1">
            <a:spLocks noChangeArrowheads="1"/>
          </p:cNvSpPr>
          <p:nvPr/>
        </p:nvSpPr>
        <p:spPr bwMode="auto">
          <a:xfrm>
            <a:off x="495784" y="274588"/>
            <a:ext cx="8914433" cy="1143000"/>
          </a:xfrm>
          <a:prstGeom prst="rect">
            <a:avLst/>
          </a:prstGeom>
          <a:noFill/>
          <a:ln>
            <a:miter lim="800000"/>
            <a:headEnd/>
            <a:tailEnd/>
          </a:ln>
        </p:spPr>
        <p:txBody>
          <a:bodyPr lIns="91434" tIns="45717" rIns="91434" bIns="45717"/>
          <a:lstStyle/>
          <a:p>
            <a:pPr algn="r" eaLnBrk="0">
              <a:lnSpc>
                <a:spcPct val="90000"/>
              </a:lnSpc>
              <a:defRPr/>
            </a:pPr>
            <a:r>
              <a:rPr lang="en-GB" sz="3000" kern="0" dirty="0">
                <a:solidFill>
                  <a:schemeClr val="bg1"/>
                </a:solidFill>
                <a:latin typeface="+mj-lt"/>
                <a:ea typeface="Arial" pitchFamily="-105" charset="0"/>
                <a:cs typeface="+mj-cs"/>
              </a:rPr>
              <a:t>Integrating Data Management</a:t>
            </a:r>
          </a:p>
          <a:p>
            <a:pPr algn="r" eaLnBrk="0">
              <a:lnSpc>
                <a:spcPct val="90000"/>
              </a:lnSpc>
              <a:defRPr/>
            </a:pPr>
            <a:r>
              <a:rPr lang="en-GB" sz="3000" kern="0" dirty="0">
                <a:solidFill>
                  <a:schemeClr val="bg1"/>
                </a:solidFill>
                <a:latin typeface="+mj-lt"/>
                <a:ea typeface="Arial" pitchFamily="-105" charset="0"/>
                <a:cs typeface="+mj-cs"/>
              </a:rPr>
              <a:t> in Research Process</a:t>
            </a:r>
          </a:p>
        </p:txBody>
      </p:sp>
      <p:pic>
        <p:nvPicPr>
          <p:cNvPr id="33798" name="Picture 7" descr="https://encrypted-tbn3.gstatic.com/images?q=tbn:ANd9GcR11R-VPD6dfgnrZKx9SgM_zaWQePxG0mDJE5EPyoh8KQ6JIw8X"/>
          <p:cNvPicPr>
            <a:picLocks noGrp="1" noChangeAspect="1" noChangeArrowheads="1"/>
          </p:cNvPicPr>
          <p:nvPr>
            <p:ph idx="1"/>
          </p:nvPr>
        </p:nvPicPr>
        <p:blipFill>
          <a:blip r:embed="rId5" cstate="print"/>
          <a:srcRect/>
          <a:stretch>
            <a:fillRect/>
          </a:stretch>
        </p:blipFill>
        <p:spPr>
          <a:xfrm>
            <a:off x="290215" y="1656457"/>
            <a:ext cx="1755800" cy="2240236"/>
          </a:xfrm>
          <a:noFill/>
        </p:spPr>
      </p:pic>
      <p:sp>
        <p:nvSpPr>
          <p:cNvPr id="8" name="Rectangle 7"/>
          <p:cNvSpPr/>
          <p:nvPr/>
        </p:nvSpPr>
        <p:spPr>
          <a:xfrm>
            <a:off x="3471695" y="4289599"/>
            <a:ext cx="3650661" cy="345011"/>
          </a:xfrm>
          <a:prstGeom prst="rect">
            <a:avLst/>
          </a:prstGeom>
        </p:spPr>
        <p:txBody>
          <a:bodyPr lIns="67355" tIns="33677" rIns="67355" bIns="33677">
            <a:spAutoFit/>
          </a:bodyPr>
          <a:lstStyle/>
          <a:p>
            <a:pPr>
              <a:defRPr/>
            </a:pPr>
            <a:r>
              <a:rPr lang="en-GB" sz="1800" dirty="0">
                <a:solidFill>
                  <a:schemeClr val="tx2">
                    <a:lumMod val="75000"/>
                  </a:schemeClr>
                </a:solidFill>
                <a:hlinkClick r:id="rId6"/>
              </a:rPr>
              <a:t>https://dmponline.dcc.ac.uk/</a:t>
            </a:r>
            <a:r>
              <a:rPr lang="en-GB" sz="1800" dirty="0">
                <a:solidFill>
                  <a:schemeClr val="tx2">
                    <a:lumMod val="75000"/>
                  </a:schemeClr>
                </a:solidFill>
              </a:rPr>
              <a:t> </a:t>
            </a:r>
          </a:p>
        </p:txBody>
      </p:sp>
      <p:sp>
        <p:nvSpPr>
          <p:cNvPr id="33800" name="AutoShape 9" descr="data:image/jpeg;base64,/9j/4AAQSkZJRgABAQAAAQABAAD/2wCEAAkGBxAQEhIQEBQVEBIXFA8UDxgVDxAUDxAUFBQWFxQVFBUYHCggGBwmHRQXITEiJSktLi4uFx8zODMsNygtLisBCgoKDg0MDwwPDjcZFBkrLCsrKysrKysrKys3LCsrNysrKysrKysrKywrKysrKysrKysrKysrKysrKysrKysrK//AABEIAJwA8AMBIgACEQEDEQH/xAAbAAABBQEBAAAAAAAAAAAAAAAAAQIDBAUGB//EAEMQAAIBAQMGCgcFCAIDAAAAAAECAAMEBREGEiExQVETIjJTYXGBkaGxFUJSosHh4mJygqPRBxQWI0NjkpMz8bLC8P/EABUBAQEAAAAAAAAAAAAAAAAAAAAB/8QAFhEBAQEAAAAAAAAAAAAAAAAAABEB/9oADAMBAAIRAxEAPwD3GEIQCEIQCEIQCEIQCEIQCIThpOgbYyvWVFLuQqgEsTqAnnGUeUj2klExSjsG1+lv0gdHe+WVKnitAcM2/HCmO31uzvnLWzKa11P6hQbkGb464y57hq2njDiU/aI0H7o2zrLHk1ZqeteEO9zj4DRIOCqWl20s7N1uxPiYtK01F0q7L1Ow8jPTUs1NeSir1IojKtmptykU9aKYg4ix5T2un/ULjc4zvHXOqufLGlVwWsOBbfjjTPb6vb3yvbcnLPU5INM711doOictetzVbPpPGTYw1do2QPVwcYs81ybykezEI+L0d3rU+lf0no9GqrqHUhlIBUjUQZQ+EIQCEIQCEIQCEIQCEIQCEIQCEIQCEZWqqgLOQqjWSQAOsmcremW1NcVs68IfabFU7BrPhA62E8wtWVNsqf1MwbkUD5yg16Wg661T/Yw+MlHr0J5PQv21Jyaz9rZw8ZrUMtrQFZXVXJBCsOKynYSNR8IoflvfXCP+7oeIh/mYes+7qHnKWTFx/vDcJU/4lP8AsO4dG+ZFloNVdUXSzMB36yfOeoWOzLSRaaDQoAG89MCVEwwVRgNQAGgCTpZ98kpU8OvbHEyhopruEa6LuHdBnkL1IEVWgNmjylOqmOKsMQdBB1GW3qSvVbGBw1/3RwDZ6aaZOj7B3HompkPfWY/7tUPEY/y8fVfd1Hz65tWqgtRWRtRGB6Omef16TUnKnQynWN41Eecg9khPPbTltaGUBFRDgM5uUxO0gah1aZkV78tT8qs/Y2aPCKPWYTyFb0tA1Vqn+xj8ZfsuVVsp/wBTPG51B8dcUenwnJ3XltTfBa68EfaGLJ2jWPGdTSqq4DKQynSCCCD1ESh8IQgEIQgEIQgEpXreVOzUzUqHoUes53CWq1VUUuxzVAJYnUAJ5Xf17Naqpc6FGIpr7K/qdsAvm+q1qbGocFHJQclf1PTLNz5MV7RgxHBU9jMDifurtm1knkwMBXtAxxwNNDqA9ph5CdkTIOdseR9lp8vOqn7RwX/ETRS57MuqjT/wEusZC7Silabisr8qkvWozT3ic7eWRmGmzvj9l8Mexh8Z1TVTEW0Dbo8oHJ5IXW6VnaqhQooAxGstjpB26AdW+drZxicd0ik9GmQNOiBIzyJ6kl4MQ4Nd0Co9SQPUl96a7hK1SzKd47YFN6kgepJq9mYauN5yhUeQTo+M5vKSwO1VGpqWLAg4Dau07tBm7Z3xJ6pMYHOWPJzbVb8K/EzUp3ZQXUi9uk+M2aNgJ0txRu2/KWBZKY2Y9emBz72KkdaL/iJStFyUW1Aoeg6O4zrHoJ7I7pUrWJTydHiIHCW26qlPTy13gaR1iSXLfdaytihzkPKQ8k9W49M6etTKnA/Izn73uwaalMdLD4iB6Hdd407TTFSmcRqYesp3ES5PKcn73ay1Q40ocBVG9d46RPU6VQMAynFSAVI1EHUZQ+EIQCEIQOSy/vEoiUFOl8Wf7q6h2n/xmDkfdQtFbFxjTp4M24n1VPcT2SPLG0Z9qqblzUHYNPiTOvyIsgp2ZW2uWc9WoeAkG+xkbNB2kDvKB2kLvEd5C7wB3hQoNUOjQNpiWeiahw2bTumwiBRgNAgNo0QgwHzkkIhMAJjGaIzSJmgKzSNmjWaRs0BWaVbTSV9evftkjNImaQU6dEqTj2TTsVnwGcdezolNm7ZoJWDDEf8AUCVmkbNGs0iZpQ9mkTNGs0iZpAtYBhgZmVEwOEvM0rWjTpgcle9k4N9HJbSvRvE7DIG8S9NqDHTTwKdKNjo7D5iYl+0s6njtUg9h0GQZGWjMtSDY4ZD2jEeIgemwhCUEIQgeRXy2Norn+7V8GInp1yLhZ6AHN0/EAzznKehwdqrDe2cOptPxM7vJW08JZaR2qCh/CcPLCQX6jSu7x9oOBMqu8oHeQs0R3k910858di6e3ZINSy0cxQNu3rk0IxmlCs0iZojNImaA5mkTNEZpEzQFZpEzRGaRM0gVmkbNHJTZtXfskoso2nGBTZotnr5p6DrllqCbvEyGpZl2YjtgWmaRM0YGwGB0xjNAczSNmjGaRs0B7NInaNLRsCteI/lP90zBuNsLRQP92n4sBNm+ambSbpwA7Zm5L0OEtVEawGzj1KMfPCB6pCEJQTLv2+6dkTFuM5xzFGtuk7h0y1eVuSz02qvqUatrHYBPKrfbKloqGo/GZjoA2blUQC87fUtFQ1amGccBoGAAGoCdlkLZ69OnU4RStNirU8dBJwIbRrw0LHZN5MLSAq1wGqaCqnStP9TOlwxkFe2JiMRs8pmO83Cm+UqtjQ7x2yjJd5rXIuCM28+X/wAZnWqxkaVOd5zRuo4Ul/F5wLrNI2aNZpEzQHM0iZojNImaArNImaIzSJmkDmaPs9LO0nV5yBRnECaGgDAQFJkTNBmkTNAVmkTNEZpGzQBmkTNBmkTNAVmkZMIkAhCUrzt4pDAaXPJG7pMDOygtGLKg9XEt1n5ecqXXeD2eoKtPDEaCCMQQdYMu3ddZY8JV6wDrY72li87rD4vTGDbRsb5wO2uO+qdrTOTQwwz1Otf1HTNOeQXdbqlnqCpTODDWNjDapnq13W1K9NaqamHaDtB6RKOLy/vAtUSgDxUGc/Szau4ecdkLdIYm0uMQpzaX3vWbs1d856/K/CWis++o4HUpwHgJ6TcdnFOz0VHsKT1sMT5yC8BjJNUamqR1HlCVHlWo8Wo8q1HgJUeWbI+KdpmbUeS3fW5S9RHx+Egvs0iZojNImaArNI2aNZpEzQHM0iZojNImaBcsOsncPOWmaUbvblfh+MsM0BWaRM0GaRM0AZpGzRGaRM0BWaMhEgEIQgNq52HFwx3nUOzbK9CwKpz2477Wb4DZLUIBCEIGDf1lzSKg1Nobr39vwmx+z+8CrvZydDDOToYcrvHlI7zpZ1JxuGI7NMxLgr8HaaLf3FB6mOafOBUtYwdwdec+PeZ6vYXxpUzvp0z7onm2Uln4O01l3uWHU/G+M7fJS18JZqe9cUb8OrwwjBss+iVqjx1VsJUqPKEqPKtR4tR5VqPIEqPG0KuawPf1SMmJA1y8jZpVs9b1T2SRmgKzSJmiM0iZoDmaRkwiQJ7I+DdctM0zwZZFTEQHs0iZojNI2aAM0bEhAIQhAIQhAIQhAIQhAjtR4j/dfyM5awDGrTA18JTw/wAhOgvitm0m3nijtmZkxZ+EtVEbmzz1Jp8wIHQ/tAu0nMtKjVxKn/qfMd0yMkb1FCoUc4U6mAO5WGo+OE9HtNBaisjjFWBDDeDPK79ul7LUKNpU4mm3tL+o2wPSqi4jCZtoxXQZgZPZTZgFK0HijAI+vAbm6OmdZirjHQynVtB6pRjVHlcma1W70OokSH0aPa8JBnQmh6PHtHujTYBvPdApR4qSybEN/hGmxjf4QKxaNlo2Ub/CN/dunwgV4Sc0OnwicD0wIYoOEeacTMgIWjY7CJASEIQCEIQCEIQCEIQCEGYDSdA27ph3peudilPV6zb+gQK982zhHwXkriBuJ2mdP+z+7SA9oYa+JT6hyj34DsM5q4boe1VMwaEGBqN7I/U7J6nQorTVUQZqqAFG4CBJKt43fTtCGnVGI2b1O8HYZahKPMr8yZrWbFh/Npe0BpUfaGzr1TNsV41aP/G5UbRrU9mqevzJvDJyy1sS1MK29OKT14aJIOOo5XVhykRu9TJv4wPMj/b9MqZQXNTs54hc/eKnyAmFA6c5XnmfzfpiHK081+b9M5mEI6Q5VnmvzfpifxUea/M+mc5CB0RyoPNfmfTEOU55r8z6Zz0IG+cpTzf5n0xDlIeb/M+mYMIG7/ER5v3/AJRDlCeb9/5TDhA2vT55v3/lE9Pnm/f+UxoQNn08eb9/5Q9PHm/f+UxoQNn08eb9/wCUPTx5v3/lMaEDZ9PHm/f+UPTx5v3/AJTGhA2fTx5v3/lGVL9c8lVHeZkzeyfuWnaDxy4+6VHmDCse0Wt6nLYno2DsmvceTFa04M2NKl7RHGYfZHxnbXfk7ZaOBWmC29uMR1Y6prRBWu+wU6CCnSGao7yd5O0yzCEo/9k="/>
          <p:cNvSpPr>
            <a:spLocks noChangeAspect="1" noChangeArrowheads="1"/>
          </p:cNvSpPr>
          <p:nvPr/>
        </p:nvSpPr>
        <p:spPr bwMode="auto">
          <a:xfrm>
            <a:off x="67717" y="-101575"/>
            <a:ext cx="232172" cy="214313"/>
          </a:xfrm>
          <a:prstGeom prst="rect">
            <a:avLst/>
          </a:prstGeom>
          <a:noFill/>
          <a:ln w="9525">
            <a:noFill/>
            <a:miter lim="800000"/>
            <a:headEnd/>
            <a:tailEnd/>
          </a:ln>
        </p:spPr>
        <p:txBody>
          <a:bodyPr lIns="67355" tIns="33677" rIns="67355" bIns="33677"/>
          <a:lstStyle/>
          <a:p>
            <a:endParaRPr lang="en-GB"/>
          </a:p>
        </p:txBody>
      </p:sp>
      <p:sp>
        <p:nvSpPr>
          <p:cNvPr id="33801" name="AutoShape 11" descr="data:image/jpeg;base64,/9j/4AAQSkZJRgABAQAAAQABAAD/2wCEAAkGBxAQEhIQEBQVEBIXFA8UDxgVDxAUDxAUFBQWFxQVFBUYHCggGBwmHRQXITEiJSktLi4uFx8zODMsNygtLisBCgoKDg0MDwwPDjcZFBkrLCsrKysrKysrKys3LCsrNysrKysrKysrKywrKysrKysrKysrKysrKysrKysrKysrK//AABEIAJwA8AMBIgACEQEDEQH/xAAbAAABBQEBAAAAAAAAAAAAAAAAAQIDBAUGB//EAEMQAAIBAQMGCgcFCAIDAAAAAAECAAMEBREGEiExQVETIjJTYXGBkaGxFUJSosHh4mJygqPRBxQWI0NjkpMz8bLC8P/EABUBAQEAAAAAAAAAAAAAAAAAAAAB/8QAFhEBAQEAAAAAAAAAAAAAAAAAABEB/9oADAMBAAIRAxEAPwD3GEIQCEIQCEIQCEIQCEIQCIThpOgbYyvWVFLuQqgEsTqAnnGUeUj2klExSjsG1+lv0gdHe+WVKnitAcM2/HCmO31uzvnLWzKa11P6hQbkGb464y57hq2njDiU/aI0H7o2zrLHk1ZqeteEO9zj4DRIOCqWl20s7N1uxPiYtK01F0q7L1Ow8jPTUs1NeSir1IojKtmptykU9aKYg4ix5T2un/ULjc4zvHXOqufLGlVwWsOBbfjjTPb6vb3yvbcnLPU5INM711doOictetzVbPpPGTYw1do2QPVwcYs81ybykezEI+L0d3rU+lf0no9GqrqHUhlIBUjUQZQ+EIQCEIQCEIQCEIQCEIQCEIQCEIQCEZWqqgLOQqjWSQAOsmcremW1NcVs68IfabFU7BrPhA62E8wtWVNsqf1MwbkUD5yg16Wg661T/Yw+MlHr0J5PQv21Jyaz9rZw8ZrUMtrQFZXVXJBCsOKynYSNR8IoflvfXCP+7oeIh/mYes+7qHnKWTFx/vDcJU/4lP8AsO4dG+ZFloNVdUXSzMB36yfOeoWOzLSRaaDQoAG89MCVEwwVRgNQAGgCTpZ98kpU8OvbHEyhopruEa6LuHdBnkL1IEVWgNmjylOqmOKsMQdBB1GW3qSvVbGBw1/3RwDZ6aaZOj7B3HompkPfWY/7tUPEY/y8fVfd1Hz65tWqgtRWRtRGB6Omef16TUnKnQynWN41Eecg9khPPbTltaGUBFRDgM5uUxO0gah1aZkV78tT8qs/Y2aPCKPWYTyFb0tA1Vqn+xj8ZfsuVVsp/wBTPG51B8dcUenwnJ3XltTfBa68EfaGLJ2jWPGdTSqq4DKQynSCCCD1ESh8IQgEIQgEIQgEpXreVOzUzUqHoUes53CWq1VUUuxzVAJYnUAJ5Xf17Naqpc6FGIpr7K/qdsAvm+q1qbGocFHJQclf1PTLNz5MV7RgxHBU9jMDifurtm1knkwMBXtAxxwNNDqA9ph5CdkTIOdseR9lp8vOqn7RwX/ETRS57MuqjT/wEusZC7Silabisr8qkvWozT3ic7eWRmGmzvj9l8Mexh8Z1TVTEW0Dbo8oHJ5IXW6VnaqhQooAxGstjpB26AdW+drZxicd0ik9GmQNOiBIzyJ6kl4MQ4Nd0Co9SQPUl96a7hK1SzKd47YFN6kgepJq9mYauN5yhUeQTo+M5vKSwO1VGpqWLAg4Dau07tBm7Z3xJ6pMYHOWPJzbVb8K/EzUp3ZQXUi9uk+M2aNgJ0txRu2/KWBZKY2Y9emBz72KkdaL/iJStFyUW1Aoeg6O4zrHoJ7I7pUrWJTydHiIHCW26qlPTy13gaR1iSXLfdaytihzkPKQ8k9W49M6etTKnA/Izn73uwaalMdLD4iB6Hdd407TTFSmcRqYesp3ES5PKcn73ay1Q40ocBVG9d46RPU6VQMAynFSAVI1EHUZQ+EIQCEIQOSy/vEoiUFOl8Wf7q6h2n/xmDkfdQtFbFxjTp4M24n1VPcT2SPLG0Z9qqblzUHYNPiTOvyIsgp2ZW2uWc9WoeAkG+xkbNB2kDvKB2kLvEd5C7wB3hQoNUOjQNpiWeiahw2bTumwiBRgNAgNo0QgwHzkkIhMAJjGaIzSJmgKzSNmjWaRs0BWaVbTSV9evftkjNImaQU6dEqTj2TTsVnwGcdezolNm7ZoJWDDEf8AUCVmkbNGs0iZpQ9mkTNGs0iZpAtYBhgZmVEwOEvM0rWjTpgcle9k4N9HJbSvRvE7DIG8S9NqDHTTwKdKNjo7D5iYl+0s6njtUg9h0GQZGWjMtSDY4ZD2jEeIgemwhCUEIQgeRXy2Norn+7V8GInp1yLhZ6AHN0/EAzznKehwdqrDe2cOptPxM7vJW08JZaR2qCh/CcPLCQX6jSu7x9oOBMqu8oHeQs0R3k910858di6e3ZINSy0cxQNu3rk0IxmlCs0iZojNImaA5mkTNEZpEzQFZpEzRGaRM0gVmkbNHJTZtXfskoso2nGBTZotnr5p6DrllqCbvEyGpZl2YjtgWmaRM0YGwGB0xjNAczSNmjGaRs0B7NInaNLRsCteI/lP90zBuNsLRQP92n4sBNm+ambSbpwA7Zm5L0OEtVEawGzj1KMfPCB6pCEJQTLv2+6dkTFuM5xzFGtuk7h0y1eVuSz02qvqUatrHYBPKrfbKloqGo/GZjoA2blUQC87fUtFQ1amGccBoGAAGoCdlkLZ69OnU4RStNirU8dBJwIbRrw0LHZN5MLSAq1wGqaCqnStP9TOlwxkFe2JiMRs8pmO83Cm+UqtjQ7x2yjJd5rXIuCM28+X/wAZnWqxkaVOd5zRuo4Ul/F5wLrNI2aNZpEzQHM0iZojNImaArNImaIzSJmkDmaPs9LO0nV5yBRnECaGgDAQFJkTNBmkTNAVmkTNEZpGzQBmkTNBmkTNAVmkZMIkAhCUrzt4pDAaXPJG7pMDOygtGLKg9XEt1n5ecqXXeD2eoKtPDEaCCMQQdYMu3ddZY8JV6wDrY72li87rD4vTGDbRsb5wO2uO+qdrTOTQwwz1Otf1HTNOeQXdbqlnqCpTODDWNjDapnq13W1K9NaqamHaDtB6RKOLy/vAtUSgDxUGc/Szau4ecdkLdIYm0uMQpzaX3vWbs1d856/K/CWis++o4HUpwHgJ6TcdnFOz0VHsKT1sMT5yC8BjJNUamqR1HlCVHlWo8Wo8q1HgJUeWbI+KdpmbUeS3fW5S9RHx+Egvs0iZojNImaArNI2aNZpEzQHM0iZojNImaBcsOsncPOWmaUbvblfh+MsM0BWaRM0GaRM0AZpGzRGaRM0BWaMhEgEIQgNq52HFwx3nUOzbK9CwKpz2477Wb4DZLUIBCEIGDf1lzSKg1Nobr39vwmx+z+8CrvZydDDOToYcrvHlI7zpZ1JxuGI7NMxLgr8HaaLf3FB6mOafOBUtYwdwdec+PeZ6vYXxpUzvp0z7onm2Uln4O01l3uWHU/G+M7fJS18JZqe9cUb8OrwwjBss+iVqjx1VsJUqPKEqPKtR4tR5VqPIEqPG0KuawPf1SMmJA1y8jZpVs9b1T2SRmgKzSJmiM0iZoDmaRkwiQJ7I+DdctM0zwZZFTEQHs0iZojNI2aAM0bEhAIQhAIQhAIQhAIQhAjtR4j/dfyM5awDGrTA18JTw/wAhOgvitm0m3nijtmZkxZ+EtVEbmzz1Jp8wIHQ/tAu0nMtKjVxKn/qfMd0yMkb1FCoUc4U6mAO5WGo+OE9HtNBaisjjFWBDDeDPK79ul7LUKNpU4mm3tL+o2wPSqi4jCZtoxXQZgZPZTZgFK0HijAI+vAbm6OmdZirjHQynVtB6pRjVHlcma1W70OokSH0aPa8JBnQmh6PHtHujTYBvPdApR4qSybEN/hGmxjf4QKxaNlo2Ub/CN/dunwgV4Sc0OnwicD0wIYoOEeacTMgIWjY7CJASEIQCEIQCEIQCEIQCEGYDSdA27ph3peudilPV6zb+gQK982zhHwXkriBuJ2mdP+z+7SA9oYa+JT6hyj34DsM5q4boe1VMwaEGBqN7I/U7J6nQorTVUQZqqAFG4CBJKt43fTtCGnVGI2b1O8HYZahKPMr8yZrWbFh/Npe0BpUfaGzr1TNsV41aP/G5UbRrU9mqevzJvDJyy1sS1MK29OKT14aJIOOo5XVhykRu9TJv4wPMj/b9MqZQXNTs54hc/eKnyAmFA6c5XnmfzfpiHK081+b9M5mEI6Q5VnmvzfpifxUea/M+mc5CB0RyoPNfmfTEOU55r8z6Zz0IG+cpTzf5n0xDlIeb/M+mYMIG7/ER5v3/AJRDlCeb9/5TDhA2vT55v3/lE9Pnm/f+UxoQNn08eb9/5Q9PHm/f+UxoQNn08eb9/wCUPTx5v3/lMaEDZ9PHm/f+UPTx5v3/AJTGhA2fTx5v3/lGVL9c8lVHeZkzeyfuWnaDxy4+6VHmDCse0Wt6nLYno2DsmvceTFa04M2NKl7RHGYfZHxnbXfk7ZaOBWmC29uMR1Y6prRBWu+wU6CCnSGao7yd5O0yzCEo/9k="/>
          <p:cNvSpPr>
            <a:spLocks noChangeAspect="1" noChangeArrowheads="1"/>
          </p:cNvSpPr>
          <p:nvPr/>
        </p:nvSpPr>
        <p:spPr bwMode="auto">
          <a:xfrm>
            <a:off x="67717" y="-101575"/>
            <a:ext cx="232172" cy="214313"/>
          </a:xfrm>
          <a:prstGeom prst="rect">
            <a:avLst/>
          </a:prstGeom>
          <a:noFill/>
          <a:ln w="9525">
            <a:noFill/>
            <a:miter lim="800000"/>
            <a:headEnd/>
            <a:tailEnd/>
          </a:ln>
        </p:spPr>
        <p:txBody>
          <a:bodyPr lIns="67355" tIns="33677" rIns="67355" bIns="33677"/>
          <a:lstStyle/>
          <a:p>
            <a:endParaRPr lang="en-GB"/>
          </a:p>
        </p:txBody>
      </p:sp>
      <p:sp>
        <p:nvSpPr>
          <p:cNvPr id="33802" name="AutoShape 13" descr="data:image/jpeg;base64,/9j/4AAQSkZJRgABAQAAAQABAAD/2wCEAAkGBw8PDQ0ODQ8QDg4QDRAQDw4PEA8QDw8NFxYYFhQRFBQYHCggJBoxGxYVITIiJik3LzovFx80OzMsNygtLysBCgoKDg0OFBAQGiwkHCQsKywvNCwsLC8vLDQtLCwsLCwsNCwsLTcsLCwsLDcsLCwsLCwsLCwsLCwsLC8sLCssLP/AABEIAH4A8AMBIgACEQEDEQH/xAAbAAEAAwEBAQEAAAAAAAAAAAAAAQIGAwUEB//EAD4QAAICAgECBAMEBgkDBQAAAAECAAMEEQUSIQYxQVETYXEUIjKBBxUjYpGhFjNCUmOCkpOiNbGzQ0RUcnP/xAAXAQEBAQEAAAAAAAAAAAAAAAAAAQID/8QAHREBAQEAAwEBAQEAAAAAAAAAAAERAhIxUSFhQf/aAAwDAQACEQMRAD8A/cYiICIiAiIgIiICIiAiJm+f8TGqxcXCr+1ZjglalIAVfLrsbRCpv+0fyBPaWTUtx7ednVUIXuda1A2SxAAHv9Jmf6X3ZO/1Vh2ZS+mQ5+DjH2ItYdx81DRg+FQ7i/lLBnZG+oVkEYlJ9Oiok9R8vvNs+etb1NL1TXVnbWZPG8zfo252Nhr5muimzIbXt8RnQfn0w3g61jt+Wz9+oQYap+QNRP8AOabqjqlxMjNJ4QtUkpy2fv0FgxGQfkKgf5yBx3NUd6s3FzB59F1NuM3061Zx+fTNN1SeqMpkZj+mFuNr9a4lmIvkcgEW42/U/FXsB6bcLNRhZ1V6B6XV1IBBUg7Hv9JHVMxm+FBW5v4mwYN++pqdE4dx3s9VY/CfP7ya8+4OpMX9njYRM34e8TfGsbFy6zi5tYHXS5B2D2Do3kyE+TD89HtNJM2Y1LpERIpERAREQEREBERAREQEREBERARE8/nuUrw8W7ItYKlaFiT6aG4S3Hj+K+csV68HCCvm3hukMT01VjXVa+u/SNj6kgDz7d+A4WvCqKoTZbYQ2RkPr4t9n95vl7KOwHYTz/B/G2JW+ZlKRm5nS9qt+Kinua8cH5Akn3YsfkNDudpxc/6tuNym43NYL7jcpuNxgvuNym43GDpuTuc9xuTDXn+IOErzK1BY1X1ktj5KAfEpc+o91PbansROXhTnXsazDzFFebj9IsQElXU76bEJ80OiQfkQe4nrbmd8Y8e5WvPxVJy8MMwVfxX4x0baPr26l/eUe5BzeJ/Y2MT4eF5KvKxqsipgyWIGDDyII3ufdOTpLpERCkREBERAREQEREBERApbaqKWYhQPUzLXeNBY7Jx2NbnFD0vZUF+Crb0R8ViEJHqA2/lPPz3fls23GDFePxSBklSQ2Rew2McEeShdM3rp1HvvUUUpWi11qqIoCqigKqqPIACdOPBzvK14bc3yy7Y8crr6JXkVGw/LTFR/ynkchyx5TNwcF6LqBW7ZGXVbW6fs6ukqu/IhrCncEghGHrNtI1N9YyncRJ1NCIk6k6k0V1GpbUajVViW1I1GoiJOpEoSQZEQM34MP2XO5DjfKtXXIxl76GPd1MFH0cWjQ8h0ibWYfmiaeZ4rIGgtlOTj2k+ujXZWP/LNsjhhtSGHuCDOHKfrfC+xaIiZbIiICIiAiJnOe8UCmxcbFrbKzHB6aa+5VfV3Pkq/vN29O57SyJbjQvYFG2IUe5IAnicl4v4/GIW7KqRiNhC6Bm+ik7P5TyK/DWRlftOVynb1GJiO9NCeumtGrHPbzBUefbvPZ4/hcTGGsbGpp772lag79TvW9zU4s7Xmj9IGEfwC+we6Y+Qw/iEMpf4+wCrK1jUsykA3V2UqN/N1E0ZMo3caPcHzB7gzXVm2/Wb/AEfDfFY12iGyevJfff79rliPoNgD5CaOQiBQAoCgeQAAA+gkzcQiJIgJYCQJYSKASwEkCXAmbVxTpjpnYLBWTs1jgRKkTsRKESys45kSsuZUzSKxJMiVHn8xw2PmIiZKFwj9aFXet0fRXqVlIIOiR2PrPJ/oo9R6sHPyscgaFdzDKp/Pr/af85pojBnP6R52D/1PHFlA88zFD2Vr5d7E/Gg3vz2O3dhNVx/IU5Fa2UWLYjAEMrBgQfIgj0+c4zK8jwl2E5zOIGvvF8jj1/q7ge7PQP7NvmdeTfI95zvFZbG6iY2j9I2C6KaxdaxH3krx8h2VvUFVQkH5Gd6f0gceSFudsYn/AOTXZjj6bsCzGVvvGricsfISwdVbBh8jOsjTO+LuZsoSvHxVFmZkv8OlCSB1HzZiPJQNsT7D3Infw/wVeFUQGNt9mmyMlwPiXWe515L7KOwE8nw6v2rmORy20y4qph0fuO4+Lf8AmVNA/Ka1hNfxifv65GUM6EShm4VQyJYypmoyrEkyJpCSJEQLCWEpuSDMq6Ay4M4gy25LF126oLTj1R1TPVddCZQmRuVJmpE1JlTBMjcqBkRE0hESRAmSJAlhMqlRry7evb3k2VK6lXVXU+asAyn8jAlxM1qMrm+G7MQ/aeH+4V72cfv9hcv+Fv8AA/8AxPqO+573h3m6s6hbqjo9w6EFWRwdMrKe4YEEEHuCDPQUTI5K/YecqZO1HJVubF/srmVdILfVkYf7Uwefq3gEdF/NVN2f9Yrbr1+G2PUqt/Gtx/lmuImK5e4cZy6Zrfdw8xFxstz+GuwMTRcx/uhndSfTrU+WyNvJfV4+Y4sJQidyJzYTUpY5ESpE6ESpE3KzjnI1LkSNS6ikSdRqVERuIlE7jciJBbcblYhU7jciIQ3ERKESdRqQNSZOpIEmqASwEASwElq4AS6iFE6ATFrUgBMh+kL+t4TX4v1oT28+n7Nfv8t9P8psZi3f9Yc4hTZx+NressPwvmWdJsHz6VRRv3sI9DMz05eVqOV46rKpei5Q6OpUhhsEEaII9pkMHlb+HIxuR67uPHajO01j46eleRruUHpZ7D73ls7uc76EsUrYoZT6GNLP9hj5CWotlTrZWwBV0YMjKfIgjsRLkTH3+C3odreJyrcFmbqepOl8ew72eqlwV35910e/nIHL81j9sjBx8sAd3xrHodvkK36l/PrjPh2+tcVlCsyq+NL/AP1OIzU+lmG//a2QfF+Ux1Vw+Wd+TWXYaKPmQLCdflLNTeP1qCJQkbC7HUQSF2Nke+pl3/XuV90fZuNQ7BasHJu16FWsCqP9B+s8nl/D7cVZj8qr35d1TkZllllltlmGw1YoXyGuzgKo/Br1mtTY3xEjUtRaliJZWwet1DI6nashGwwPtqW6ZrTHLUanTpkal1Mc9RqX1Go0xTUal+mOmNFNRqX1OOblVUVvdfYlVSDb2WMFVR8yY0x01Gp8nDcrj5lIvxbBZWSRvTKysPNWVgCD8iJ9/TGmKak6lwskLJq4qBJAlwsuFmbVxQLLhZYLPk5jlaMPHsyclxXUg7nzLMewRQO5YnsAO5mbWsfX2HmZwzOQooRrL7qqUUbZ7LERQPmSZieO8PPytlnIcmttRYdGNjC2xPs2P5gHoYA2HzY+nYDyO/WxPAHG1urmhbHX8L2ftHH+Ztt/OTE7fI+HN8S38iTjcMHWtvu2ck9bIqL6/Z1cAs37+ukeffymk8P8LVg46UUjQA7kklmPmSSe5OySSfUmffRQlY6UUKPYCdI0k/2kREjRERAgge0ASYgJzvpWxGRxtSNGdIgYGr4/BuU+G+RxLMWC1AtbgnzJRfNqv3B3X0BHYbDjs+jKqW7FtS6pvJ62DD6H2PyM+x0DAhgCD6HymYz/AAPjPYb8ZrcK89zbjWPUzHy23SdN27feBmtYyxpOiR0THWcJzCdk5u3p8lD42E7AfNvhbJ+ssnhPNv7Z3LZV6HzrrNeKjD2PwEQ/zlNj7Of8VVY7fZ8Zftmcw+7i1Hsns19nki/XudHQM8rG4LmkX7SvIdWTYS1uPdUr4fyWuvsygDt2fZ7b3NTwvh7Fw16cepU77JA7lvUn5/M956snY62sSfEXJU9sniWtP97EyKunXuRd0HfyG/rJPjGz+zxWcW9t4qj/AFGzU2sjpHsP4R2OtYr9c8vkdsbjq8Xex15dwtZT6H4dP3SPq4nTD8GPdYt/LZL5tinqStgq0Un9ypQF38zs9vObKI7HX6xnM+GL6bzncQ4qvIHxqX21GUo8ltXz37OPvD94dp34nxjRY64+arcflnsKb/6uw/4N34G+m+r5TWT4OT4fHykZMipLFYaIZQdj5g9j+cadc8fWq77juPeWCzHnwQ9Gzx2flYXfYRbPi0g//laHXXyAAnCwc3TpV5DGu15tkYYLH/aZB/KMtLyk9bjUmYatubt7NnYlW+wNGGQw/wBx3H8p3XwZdf8A9R5HLyxvZT4nwKif/pSEH8dyZ9Jzl8fbzPjPFoc0Y4bOzB/7bF05U/4tn4EHl+Ig+wM+DjfDuTmXpm8wys1ZJx8SvYx8bfqoPdn12627+wWaPieDxcRAmNSlajyCqAB9AO09GPFy31CqAAANAeQHoJMRI0REQP/Z"/>
          <p:cNvSpPr>
            <a:spLocks noChangeAspect="1" noChangeArrowheads="1"/>
          </p:cNvSpPr>
          <p:nvPr/>
        </p:nvSpPr>
        <p:spPr bwMode="auto">
          <a:xfrm>
            <a:off x="67717" y="-101575"/>
            <a:ext cx="232172" cy="214313"/>
          </a:xfrm>
          <a:prstGeom prst="rect">
            <a:avLst/>
          </a:prstGeom>
          <a:noFill/>
          <a:ln w="9525">
            <a:noFill/>
            <a:miter lim="800000"/>
            <a:headEnd/>
            <a:tailEnd/>
          </a:ln>
        </p:spPr>
        <p:txBody>
          <a:bodyPr lIns="67355" tIns="33677" rIns="67355" bIns="33677"/>
          <a:lstStyle/>
          <a:p>
            <a:endParaRPr lang="en-GB"/>
          </a:p>
        </p:txBody>
      </p:sp>
      <p:pic>
        <p:nvPicPr>
          <p:cNvPr id="33803" name="Picture 11" descr="cloud.jpg"/>
          <p:cNvPicPr>
            <a:picLocks noChangeAspect="1"/>
          </p:cNvPicPr>
          <p:nvPr/>
        </p:nvPicPr>
        <p:blipFill>
          <a:blip r:embed="rId7" cstate="print"/>
          <a:srcRect/>
          <a:stretch>
            <a:fillRect/>
          </a:stretch>
        </p:blipFill>
        <p:spPr bwMode="auto">
          <a:xfrm>
            <a:off x="5556406" y="4846588"/>
            <a:ext cx="3099252" cy="1502420"/>
          </a:xfrm>
          <a:prstGeom prst="rect">
            <a:avLst/>
          </a:prstGeom>
          <a:noFill/>
          <a:ln w="9525">
            <a:noFill/>
            <a:miter lim="800000"/>
            <a:headEnd/>
            <a:tailEnd/>
          </a:ln>
        </p:spPr>
      </p:pic>
      <p:pic>
        <p:nvPicPr>
          <p:cNvPr id="33804" name="Picture 12" descr="database.png"/>
          <p:cNvPicPr>
            <a:picLocks noChangeAspect="1"/>
          </p:cNvPicPr>
          <p:nvPr/>
        </p:nvPicPr>
        <p:blipFill>
          <a:blip r:embed="rId8" cstate="print"/>
          <a:srcRect/>
          <a:stretch>
            <a:fillRect/>
          </a:stretch>
        </p:blipFill>
        <p:spPr bwMode="auto">
          <a:xfrm>
            <a:off x="7421036" y="1809379"/>
            <a:ext cx="1851328" cy="2278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3289300" y="274638"/>
            <a:ext cx="61214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GB" smtClean="0"/>
              <a:t>Where does the data fit into </a:t>
            </a:r>
            <a:br>
              <a:rPr lang="en-GB" smtClean="0"/>
            </a:br>
            <a:r>
              <a:rPr lang="en-GB" smtClean="0"/>
              <a:t>the bigger picture?</a:t>
            </a:r>
          </a:p>
        </p:txBody>
      </p:sp>
      <p:pic>
        <p:nvPicPr>
          <p:cNvPr id="24580" name="Picture 4" descr="resdata"/>
          <p:cNvPicPr>
            <a:picLocks noChangeAspect="1" noChangeArrowheads="1"/>
          </p:cNvPicPr>
          <p:nvPr/>
        </p:nvPicPr>
        <p:blipFill>
          <a:blip r:embed="rId2"/>
          <a:srcRect/>
          <a:stretch>
            <a:fillRect/>
          </a:stretch>
        </p:blipFill>
        <p:spPr bwMode="auto">
          <a:xfrm>
            <a:off x="381000" y="1377950"/>
            <a:ext cx="9258300" cy="5480050"/>
          </a:xfrm>
          <a:prstGeom prst="rect">
            <a:avLst/>
          </a:prstGeom>
          <a:noFill/>
        </p:spPr>
      </p:pic>
    </p:spTree>
    <p:extLst>
      <p:ext uri="{BB962C8B-B14F-4D97-AF65-F5344CB8AC3E}">
        <p14:creationId xmlns:p14="http://schemas.microsoft.com/office/powerpoint/2010/main" val="160754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3289300" y="274638"/>
            <a:ext cx="6121400" cy="1143000"/>
          </a:xfrm>
          <a:prstGeom prst="rect">
            <a:avLst/>
          </a:prstGeom>
          <a:noFill/>
          <a:ln>
            <a:miter lim="800000"/>
            <a:headEnd/>
            <a:tailEnd/>
          </a:ln>
        </p:spPr>
        <p:txBody>
          <a:bodyPr/>
          <a:lstStyle/>
          <a:p>
            <a:r>
              <a:rPr lang="en-GB" smtClean="0"/>
              <a:t>Where does the data fit into </a:t>
            </a:r>
            <a:br>
              <a:rPr lang="en-GB" smtClean="0"/>
            </a:br>
            <a:r>
              <a:rPr lang="en-GB" smtClean="0"/>
              <a:t>the bigger picture?</a:t>
            </a:r>
          </a:p>
        </p:txBody>
      </p:sp>
      <p:pic>
        <p:nvPicPr>
          <p:cNvPr id="25604" name="Picture 4" descr="resdata"/>
          <p:cNvPicPr>
            <a:picLocks noChangeAspect="1" noChangeArrowheads="1"/>
          </p:cNvPicPr>
          <p:nvPr/>
        </p:nvPicPr>
        <p:blipFill>
          <a:blip r:embed="rId2"/>
          <a:srcRect/>
          <a:stretch>
            <a:fillRect/>
          </a:stretch>
        </p:blipFill>
        <p:spPr bwMode="auto">
          <a:xfrm>
            <a:off x="0" y="496888"/>
            <a:ext cx="9906000" cy="5862637"/>
          </a:xfrm>
          <a:prstGeom prst="rect">
            <a:avLst/>
          </a:prstGeom>
          <a:noFill/>
        </p:spPr>
      </p:pic>
    </p:spTree>
    <p:extLst>
      <p:ext uri="{BB962C8B-B14F-4D97-AF65-F5344CB8AC3E}">
        <p14:creationId xmlns:p14="http://schemas.microsoft.com/office/powerpoint/2010/main" val="44913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Whi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Whi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375</Words>
  <Application>Microsoft Office PowerPoint</Application>
  <PresentationFormat>A4 Paper (210x297 mm)</PresentationFormat>
  <Paragraphs>72</Paragraphs>
  <Slides>11</Slides>
  <Notes>9</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standardWhite</vt:lpstr>
      <vt:lpstr>1_standardWhite</vt:lpstr>
      <vt:lpstr>Research Data Management Support – June 2014</vt:lpstr>
      <vt:lpstr>PowerPoint Presentation</vt:lpstr>
      <vt:lpstr>PowerPoint Presentation</vt:lpstr>
      <vt:lpstr>PowerPoint Presentation</vt:lpstr>
      <vt:lpstr>PowerPoint Presentation</vt:lpstr>
      <vt:lpstr>PowerPoint Presentation</vt:lpstr>
      <vt:lpstr>PowerPoint Presentation</vt:lpstr>
      <vt:lpstr>Where does the data fit into  the bigger picture?</vt:lpstr>
      <vt:lpstr>Where does the data fit into  the bigger picture?</vt:lpstr>
      <vt:lpstr>PowerPoint Presentation</vt:lpstr>
      <vt:lpstr>PowerPoint Presentation</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Lynn Bell</dc:creator>
  <cp:lastModifiedBy>Authorised User</cp:lastModifiedBy>
  <cp:revision>502</cp:revision>
  <dcterms:created xsi:type="dcterms:W3CDTF">2010-08-13T14:02:38Z</dcterms:created>
  <dcterms:modified xsi:type="dcterms:W3CDTF">2014-06-04T08:34:11Z</dcterms:modified>
</cp:coreProperties>
</file>